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62" r:id="rId5"/>
    <p:sldId id="260" r:id="rId6"/>
    <p:sldId id="264" r:id="rId7"/>
    <p:sldId id="256" r:id="rId8"/>
    <p:sldId id="268" r:id="rId9"/>
    <p:sldId id="286" r:id="rId10"/>
    <p:sldId id="283" r:id="rId11"/>
    <p:sldId id="284" r:id="rId12"/>
    <p:sldId id="285" r:id="rId13"/>
    <p:sldId id="275" r:id="rId14"/>
    <p:sldId id="269" r:id="rId15"/>
    <p:sldId id="258" r:id="rId16"/>
    <p:sldId id="273" r:id="rId17"/>
    <p:sldId id="270" r:id="rId18"/>
    <p:sldId id="271" r:id="rId19"/>
    <p:sldId id="279" r:id="rId20"/>
    <p:sldId id="282" r:id="rId21"/>
    <p:sldId id="289" r:id="rId22"/>
    <p:sldId id="281" r:id="rId23"/>
    <p:sldId id="287" r:id="rId24"/>
    <p:sldId id="278" r:id="rId25"/>
    <p:sldId id="280" r:id="rId26"/>
    <p:sldId id="292" r:id="rId27"/>
    <p:sldId id="293" r:id="rId28"/>
    <p:sldId id="276" r:id="rId29"/>
    <p:sldId id="277" r:id="rId30"/>
    <p:sldId id="294" r:id="rId31"/>
    <p:sldId id="288" r:id="rId3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85D"/>
    <a:srgbClr val="DAE6EE"/>
    <a:srgbClr val="9BBDD1"/>
    <a:srgbClr val="E8F1D7"/>
    <a:srgbClr val="68BCBD"/>
    <a:srgbClr val="4D9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4EFCEE-F0E2-EEA6-B3E7-A9D18463E1F2}" v="177" dt="2025-08-14T05:22:48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60BF-1C0E-4C4C-A563-5944A7D3EE8C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1E76C-F4E1-44DE-99A5-31AC8B5AA3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50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839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802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827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1820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7574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4178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9514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950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0215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51581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4959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14903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35175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44644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08414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A1E76C-F4E1-44DE-99A5-31AC8B5AA3BF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4453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A1E76C-F4E1-44DE-99A5-31AC8B5AA3BF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12381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64474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935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A1E76C-F4E1-44DE-99A5-31AC8B5AA3BF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523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0899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177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4235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5892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1923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25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B3E-04EE-F9E8-6B60-309AF08B5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Guidelines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93B7-88BC-AC8F-E3C0-1C3AD8CF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383" y="1253331"/>
            <a:ext cx="5644531" cy="5051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DE9885-91CF-6BCB-3BF1-2191CD81E38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38088" y="1253330"/>
            <a:ext cx="5562027" cy="5051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237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2521-1C79-5DBF-9D84-741A168A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55CAD-6487-B8F1-98EA-10BDA2423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86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3E5EE-4C70-B042-CF37-0CB93D654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31722-0A59-E72C-7D2D-E616C1C1D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230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D5CB-07C0-7208-4009-94FD9ED808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Guidelines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11DDC-473A-753C-7261-3C5FA31A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383" y="1285660"/>
            <a:ext cx="11550315" cy="50188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004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B3E-04EE-F9E8-6B60-309AF08B5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Condition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93B7-88BC-AC8F-E3C0-1C3AD8CF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383" y="1253331"/>
            <a:ext cx="5644531" cy="5044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DE9885-91CF-6BCB-3BF1-2191CD81E38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97672" y="1253331"/>
            <a:ext cx="5562027" cy="5044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71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C2C28-BE6A-EEFE-5D40-2F20B8F8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10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91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E3A70-AB67-18F7-3AAF-79FAACD5A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09" y="1149864"/>
            <a:ext cx="11495314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41EC0-EA38-ED10-0C6F-25425722A1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009" y="3602038"/>
            <a:ext cx="1155031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19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07ACE-A30D-0969-5570-0873EA4ED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3C6B3-732F-D551-A9AF-DA7791DE9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969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42383-5379-565C-1D90-BC4723A9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0F282-A5A2-A022-9940-99DD016B7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D927C-C0EF-4D39-AAF4-D21963E2E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5311C5-56B6-9CF9-ABB4-7BC614674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89A37-9018-061B-377A-B6BEE729F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44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8CCF-9D08-9A15-2C25-EC48EE319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14" y="1262432"/>
            <a:ext cx="7727711" cy="5296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6D96B-0CC4-5E6E-816F-84E0297F7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4175" y="1262432"/>
            <a:ext cx="3641557" cy="52304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AAE0FCC-0EFA-48C3-2407-9DB7393A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924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E1FEA3-E17B-19F2-C96C-9C710C10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49" y="264696"/>
            <a:ext cx="9542761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B9D0-0799-D136-8CC2-52124335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383" y="1285659"/>
            <a:ext cx="11550315" cy="5307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D8719-C904-20BE-D34B-7ED50F3BF8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"/>
          <a:stretch/>
        </p:blipFill>
        <p:spPr bwMode="auto">
          <a:xfrm>
            <a:off x="9793637" y="0"/>
            <a:ext cx="2142765" cy="12856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3629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60" r:id="rId3"/>
    <p:sldLayoutId id="2147483654" r:id="rId4"/>
    <p:sldLayoutId id="2147483655" r:id="rId5"/>
    <p:sldLayoutId id="2147483649" r:id="rId6"/>
    <p:sldLayoutId id="2147483651" r:id="rId7"/>
    <p:sldLayoutId id="2147483653" r:id="rId8"/>
    <p:sldLayoutId id="2147483656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alth.vic.gov.au/patient-care/minimum-information-referrals-non-admitted-specialist-services" TargetMode="External"/><Relationship Id="rId3" Type="http://schemas.openxmlformats.org/officeDocument/2006/relationships/hyperlink" Target="https://www.basscoasthealth.org.au/services/specialist-outpatient-clinics/general-surgery" TargetMode="External"/><Relationship Id="rId7" Type="http://schemas.openxmlformats.org/officeDocument/2006/relationships/hyperlink" Target="https://gphn.org.au/what-we-do/gippsland-pathway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basscoasthealth.org.au/sites/default/files/2022-02/MR-309%20Outpatient%20specialist%20clinic%20referral.pdf" TargetMode="External"/><Relationship Id="rId11" Type="http://schemas.openxmlformats.org/officeDocument/2006/relationships/hyperlink" Target="https://view.officeapps.live.com/op/view.aspx?src=https%3A%2F%2Fcontent.health.vic.gov.au%2Fsites%2Fdefault%2Ffiles%2F2023-01%2Fmanaging-referrals-to-non-admitted-specialist-services-policy-100123.docx&amp;wdOrigin=BROWSELINK" TargetMode="External"/><Relationship Id="rId5" Type="http://schemas.openxmlformats.org/officeDocument/2006/relationships/hyperlink" Target="mailto:Access@basscoasthealth.org.au" TargetMode="External"/><Relationship Id="rId10" Type="http://schemas.openxmlformats.org/officeDocument/2006/relationships/hyperlink" Target="https://prod-prompt-documents.s3.ap-southeast-2.amazonaws.com/136757/136757_v2.0.pdf?X-Amz-Expires=86400&amp;X-Amz-Security-Token=IQoJb3JpZ2luX2VjEOz%2F%2F%2F%2F%2F%2F%2F%2F%2F%2FwEaDmFwLXNvdXRoZWFzdC0yIkgwRgIhAOLX9F7%2BubNlj3y9oHHbbZvyTfZOCUX6doeSf1L%2BQ%2BM8AiEA90J%2F9NYpUNBWtVupq2o%2FCscl0TfqwLHldTxAE7XAtFsqwQQIxf%2F%2F%2F%2F%2F%2F%2F%2F%2F%2FARAEGgw3NDI0OTM1ODU5NDMiDCq1YC6frfeCApM7ISqVBKNezj1qCpAP9lOzgSFEIsp49KjVs8sG5N94xZRDeuQbemE7Lu%2FARgqX6nq7dTpYftRDpomeJ%2FSiAf%2FyOL9361MK6954OaNsPmjJ7wA%2FWkJZ%2B5q6MmR6CLJVu%2FjpdXIQ0fepXMF8rmctQR%2FxnxokVNDZ8S0ahy52vDb%2F0imeE0jRH5633xSENkVr2Io8iElGUrrH6gVRzEOwiukgpJ85Yj0l40L8kbaFL9QKOYNtzlXGyyfiaKIJN879t0jj%2Fwor6ghuedpuVKEkVHVSHaYTa%2FRO0pzt3OUIMqw%2BRMr3hRxrsZ2Rhz0Ms6q%2Fs3Dz%2Ba4Msmi2BW9wS4aYG5S3oKM4ymEUBKYcoUTkRodPjGB3lC1hTt4%2BnPLEB4S8y%2FBCSaFyrBfOc29koEma78WTw4hnRuP3Culwhvi2v4%2BPVZZOqV4xCcCYzTSU2mtJRgCys2%2F9AS283QrIRlkUuF%2FMfKFTmX9xWQJts%2BAQugyfzNBKhOzoQg%2B1OHcrKCDOe0FF2Ms%2F6CjAzX5J70gOpaPXt9LnfAJQbL2vnyIPHD0xJeopr8yB87zwjd3%2BPFXTpQAbCloAoboO4dZEniRgVTwJ3zfwKvbeGFIcbsT4pPBq%2FN3Ju9u7QJTs%2BoA8UL5H7WD0DMPl%2BKqmewMRcQDFV7QOf3%2Fe54xFjQ6b4%2FogzTEl%2BInNZjnzdWUHLrRBRNsghj9T9Y%2FPRUaAGZZIMLG81rsGOqUBk4vS5a8Vh%2FHI7AK4Egung45fhMxyFfXDflv63aM%2F9klUws8LZl8QqZfesz4Lj1q0528V9SHvbJ88muXQyvQ%2FHogBinmBR7ZPy28K91qXC9E7drnauu0ebUBlmQrCr%2BvleXrTDGY1iQ3wUtZy4uVijm72y6SNQsDbEYWFiGzy8Fm8c36dZ7hL7StVzwmUI99j3dGakZFTLWgn84jue%2FS5rXc%2BLRSQ&amp;response-content-disposition=inline%3Bfilename%3D%22Anaesthesia%20and%20Surgical%20Services%20-%20Patient%20Suitability%20Framework.pdf%22&amp;X-Amz-Algorithm=AWS4-HMAC-SHA256&amp;X-Amz-Credential=ASIA2ZYARAIL4YT2MV7E%2F20250101%2Fap-southeast-2%2Fs3%2Faws4_request&amp;X-Amz-Date=20250101T211825Z&amp;X-Amz-SignedHeaders=host&amp;X-Amz-Signature=4f8af7d528e68dbac955f56bdeb9728dafe2df6a11d67231e7bccf7ad3365b11" TargetMode="External"/><Relationship Id="rId4" Type="http://schemas.openxmlformats.org/officeDocument/2006/relationships/hyperlink" Target="mailto:senthilkumar.sundaramurthy@basscoasthealth.org.au" TargetMode="External"/><Relationship Id="rId9" Type="http://schemas.openxmlformats.org/officeDocument/2006/relationships/hyperlink" Target="https://src.health.vic.gov.au/specialitie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scoasthealth.org.au/services/specialist-outpatient-clinics/general-surge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termac.org/health-professionals/refer-a-patien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rc.health.vic.gov.au/specialities" TargetMode="External"/><Relationship Id="rId4" Type="http://schemas.openxmlformats.org/officeDocument/2006/relationships/hyperlink" Target="https://www.basscoasthealth.org.au/services/specialist-outpatient-clinics/plastic-surgery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scoasthealth.org.au/services/specialist-outpatient-clinics/plastic-surgery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rc.health.vic.gov.au/specialitie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termac.org/health-professionals/refer-a-patien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rc.health.vic.gov.au/specialities" TargetMode="External"/><Relationship Id="rId4" Type="http://schemas.openxmlformats.org/officeDocument/2006/relationships/hyperlink" Target="https://www.basscoasthealth.org.au/services/specialist-outpatient-clinics/plastic-surgery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scoasthealth.org.au/services/specialist-outpatient-clinics/general-surge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7.xml"/><Relationship Id="rId18" Type="http://schemas.openxmlformats.org/officeDocument/2006/relationships/slide" Target="slide28.xml"/><Relationship Id="rId3" Type="http://schemas.openxmlformats.org/officeDocument/2006/relationships/slide" Target="slide6.xml"/><Relationship Id="rId21" Type="http://schemas.openxmlformats.org/officeDocument/2006/relationships/slide" Target="slide26.xml"/><Relationship Id="rId7" Type="http://schemas.openxmlformats.org/officeDocument/2006/relationships/slide" Target="slide10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hyperlink" Target="https://www.basscoasthealth.org.au/services/specialist-outpatient-clinics/general-surgery" TargetMode="External"/><Relationship Id="rId16" Type="http://schemas.openxmlformats.org/officeDocument/2006/relationships/slide" Target="slide21.xml"/><Relationship Id="rId20" Type="http://schemas.openxmlformats.org/officeDocument/2006/relationships/slide" Target="slide25.xml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11" Type="http://schemas.openxmlformats.org/officeDocument/2006/relationships/slide" Target="slide13.xml"/><Relationship Id="rId5" Type="http://schemas.openxmlformats.org/officeDocument/2006/relationships/slide" Target="slide8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4" Type="http://schemas.openxmlformats.org/officeDocument/2006/relationships/slide" Target="slide7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hyperlink" Target="https://www.basscoasthealth.org.au/services/specialist-outpatient-clinics/general-surgery" TargetMode="External"/><Relationship Id="rId1" Type="http://schemas.openxmlformats.org/officeDocument/2006/relationships/slideLayout" Target="../slideLayouts/slideLayout4.xml"/><Relationship Id="rId6" Type="http://schemas.openxmlformats.org/officeDocument/2006/relationships/slide" Target="slide27.xml"/><Relationship Id="rId5" Type="http://schemas.openxmlformats.org/officeDocument/2006/relationships/slide" Target="slide24.xml"/><Relationship Id="rId4" Type="http://schemas.openxmlformats.org/officeDocument/2006/relationships/slide" Target="slide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rc.health.vic.gov.au/specialiti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GB" sz="1800" b="1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A5D3AA8-AA64-4250-83C4-6C0A43582A11}"/>
              </a:ext>
            </a:extLst>
          </p:cNvPr>
          <p:cNvSpPr/>
          <p:nvPr/>
        </p:nvSpPr>
        <p:spPr>
          <a:xfrm>
            <a:off x="8212174" y="1662497"/>
            <a:ext cx="3735366" cy="500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F74C5D-4CEC-4CE2-A65B-7789769C0941}"/>
              </a:ext>
            </a:extLst>
          </p:cNvPr>
          <p:cNvSpPr/>
          <p:nvPr/>
        </p:nvSpPr>
        <p:spPr>
          <a:xfrm>
            <a:off x="4205459" y="1666368"/>
            <a:ext cx="3793992" cy="500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344773" y="340950"/>
            <a:ext cx="47049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3"/>
              </a:rPr>
              <a:t>General Surgery </a:t>
            </a:r>
            <a:r>
              <a:rPr lang="en-US" sz="1100" dirty="0">
                <a:solidFill>
                  <a:srgbClr val="000000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service at Bass Coast Health provides consultation, assessment, diagnosis, review and treatment of patients requiring general surgical procedures and those requiring post-surgical management</a:t>
            </a:r>
            <a:endParaRPr lang="en-AU" sz="11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2CF0F98-F65A-6DF9-7BCB-F1762889FCF6}"/>
              </a:ext>
            </a:extLst>
          </p:cNvPr>
          <p:cNvSpPr/>
          <p:nvPr/>
        </p:nvSpPr>
        <p:spPr>
          <a:xfrm>
            <a:off x="247445" y="1666369"/>
            <a:ext cx="3745977" cy="892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A73B6D-F2AF-2410-CC39-3B0F4014DA58}"/>
              </a:ext>
            </a:extLst>
          </p:cNvPr>
          <p:cNvSpPr txBox="1"/>
          <p:nvPr/>
        </p:nvSpPr>
        <p:spPr>
          <a:xfrm>
            <a:off x="353888" y="1747266"/>
            <a:ext cx="3607112" cy="684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Mr. Senthilkumar (Kumar) Sundaramurthy</a:t>
            </a:r>
          </a:p>
          <a:p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Clinical Director of Surgery </a:t>
            </a:r>
          </a:p>
          <a:p>
            <a:r>
              <a:rPr lang="en-AU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4"/>
              </a:rPr>
              <a:t>senthilkumar.sundaramurthy@basscoasthealth.org.au</a:t>
            </a:r>
            <a:r>
              <a:rPr lang="en-AU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1A25EE-9E0F-36F4-10A3-ED99C8ED33F2}"/>
              </a:ext>
            </a:extLst>
          </p:cNvPr>
          <p:cNvSpPr txBox="1"/>
          <p:nvPr/>
        </p:nvSpPr>
        <p:spPr>
          <a:xfrm>
            <a:off x="247445" y="1206282"/>
            <a:ext cx="1513027" cy="456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Clinical Lead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C8525F-3289-0124-6FB1-83BD53C0184F}"/>
              </a:ext>
            </a:extLst>
          </p:cNvPr>
          <p:cNvSpPr/>
          <p:nvPr/>
        </p:nvSpPr>
        <p:spPr>
          <a:xfrm>
            <a:off x="257370" y="3066822"/>
            <a:ext cx="3772664" cy="3597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5C412D-F42C-7944-9407-AA756D84D296}"/>
              </a:ext>
            </a:extLst>
          </p:cNvPr>
          <p:cNvSpPr txBox="1"/>
          <p:nvPr/>
        </p:nvSpPr>
        <p:spPr>
          <a:xfrm>
            <a:off x="353888" y="3177962"/>
            <a:ext cx="3536640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All new referrals for Specialist Outpatient Clinics require a </a:t>
            </a:r>
            <a:r>
              <a:rPr lang="en-AU" sz="1100" b="1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medical referral.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solidFill>
                  <a:srgbClr val="343A4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All new referrals 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are processed by the BCH Access Department.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preferred mode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external referrals to the Access Department is Fax (03) 9102 5307.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Internal referrals from within Bass Coast Health can be sent via email (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5"/>
              </a:rPr>
              <a:t>Access@basscoasthealth.org.au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further information on new referrals and services provided via the BCH Access Team on (03) 5671 3175 or by email to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5"/>
              </a:rPr>
              <a:t>Access@basscoasthealth.org.au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referral form</a:t>
            </a:r>
            <a:endParaRPr lang="en-AU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6"/>
              </a:rPr>
              <a:t>Outpatient specialist clinic referral (MR-309) </a:t>
            </a: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Referrer guidance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Clinically recommended guidance for referrers is available through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7"/>
              </a:rPr>
              <a:t>Gippsland Pathways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EFEFB6-A5C9-0857-207A-C1362E28BFB9}"/>
              </a:ext>
            </a:extLst>
          </p:cNvPr>
          <p:cNvSpPr txBox="1"/>
          <p:nvPr/>
        </p:nvSpPr>
        <p:spPr>
          <a:xfrm>
            <a:off x="244460" y="2686029"/>
            <a:ext cx="1702935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to Refer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7BE438-8D17-4937-BAE6-890EF745162E}"/>
              </a:ext>
            </a:extLst>
          </p:cNvPr>
          <p:cNvSpPr txBox="1"/>
          <p:nvPr/>
        </p:nvSpPr>
        <p:spPr>
          <a:xfrm>
            <a:off x="4205459" y="1206282"/>
            <a:ext cx="1914183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CF5F56-A55E-4A83-ACD8-267484C98139}"/>
              </a:ext>
            </a:extLst>
          </p:cNvPr>
          <p:cNvSpPr txBox="1"/>
          <p:nvPr/>
        </p:nvSpPr>
        <p:spPr>
          <a:xfrm>
            <a:off x="4356545" y="1756897"/>
            <a:ext cx="3524263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Prior to referral, please check and ensure all referrals for Specialist Outpatient Clinics 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meet;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8"/>
              </a:rPr>
              <a:t>Minimal Referral Criteria</a:t>
            </a:r>
            <a:endParaRPr lang="en-GB" sz="110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9"/>
              </a:rPr>
              <a:t>State-wide Referral Criteria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(where applicable),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ocal BCH service 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eligibility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10"/>
              </a:rPr>
              <a:t>Anaesthesia and Surgical Services – Patient Suitability Framework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Please note, the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11"/>
              </a:rPr>
              <a:t>Managing referrals to non-admitted specialist services policy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states that we must not accept referrals that are incomplete or do not have the required information to assess.</a:t>
            </a: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l"/>
            <a:endParaRPr lang="en-AU" sz="1100" b="0" i="0" dirty="0">
              <a:solidFill>
                <a:srgbClr val="343A40"/>
              </a:solidFill>
              <a:effectLst/>
              <a:latin typeface="FoundrySterling"/>
            </a:endParaRPr>
          </a:p>
          <a:p>
            <a:pPr algn="l"/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Once we receive a referral we will </a:t>
            </a:r>
            <a:r>
              <a:rPr lang="en-AU" sz="1100" b="1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review to ensure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: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We have all the information we need to progress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The referral meets the Minimum referral criteria, State-wide Referral Criteria (where applicable) as well as local BCH service eligibility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Identify the best service/s to meet your patients’ needs and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Assign a referral priority, urgent or routine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343A4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a notification of a referral outcome</a:t>
            </a:r>
            <a:endParaRPr lang="en-AU" sz="1100" b="0" i="0" dirty="0">
              <a:solidFill>
                <a:srgbClr val="343A4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00F7024-36CA-41F5-964C-6D7BE1EF6501}"/>
              </a:ext>
            </a:extLst>
          </p:cNvPr>
          <p:cNvSpPr txBox="1"/>
          <p:nvPr/>
        </p:nvSpPr>
        <p:spPr>
          <a:xfrm>
            <a:off x="8212174" y="1206282"/>
            <a:ext cx="2582945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Referral Processing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3F2675-0A54-469B-905B-486AE8C8FEAD}"/>
              </a:ext>
            </a:extLst>
          </p:cNvPr>
          <p:cNvSpPr txBox="1"/>
          <p:nvPr/>
        </p:nvSpPr>
        <p:spPr>
          <a:xfrm>
            <a:off x="8387598" y="1756897"/>
            <a:ext cx="33845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referrals are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triaged according to priority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by our specialist doctors/health professionals, as ‘urgent’ or ‘routine’.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High priority, ‘urgent’ access, is assigned to patients that have a condition with potential to deteriorate quickly, with significant consequences for health and quality of life if not managed promptly.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For </a:t>
            </a:r>
            <a:r>
              <a:rPr kumimoji="0" lang="en-AU" sz="1100" b="1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urgent referrals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we will contact the patient and aim to schedule an appointment within 30 days or at the earliest available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For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routine referrals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we will notify you and the patient of a routine appointment date or the transfer onto a service waitlist and aim to schedule an initial appointment within 365 days.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srgbClr val="343A4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Within 8 working days, we will send you and your patient notification of the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referral outcome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i.e. if the referral has been: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and an appointment has been scheduled 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and the patient has been placed on a service waiting list 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Not accepted and the reasons why </a:t>
            </a:r>
          </a:p>
        </p:txBody>
      </p:sp>
    </p:spTree>
    <p:extLst>
      <p:ext uri="{BB962C8B-B14F-4D97-AF65-F5344CB8AC3E}">
        <p14:creationId xmlns:p14="http://schemas.microsoft.com/office/powerpoint/2010/main" val="342906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Lower limb</a:t>
            </a:r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Diagnosis confirmed by nerve conduction study.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Ongoing neuropathic symptoms and/or weakness persists despite at least three months of management (that is at least two of hand therapy, orthotics/splinting, ergonomic modifications, local steroid injection or oral steroids, alone or in combination), has been trialled.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Carpel Tunnel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204874"/>
            <a:ext cx="2535834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Associated muscle weakness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Severe neural compromise or permanent sensory loss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761258"/>
            <a:ext cx="2535834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Functional impairments and/or pain persists despite conservative management 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226692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761258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referral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nerve conduction study report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onset, nature, progression, recurrence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 symptoms are impacting on daily activities including impact on work, study or carer role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referral relates to recurrence after surgical decompression, details of previous surgery, including when and where procedure(s) were performed.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about the patient’s interest in having surgical treatment if that is a possible intervention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812E36E-3E2C-4BFD-9596-B191421CCC58}"/>
              </a:ext>
            </a:extLst>
          </p:cNvPr>
          <p:cNvSpPr/>
          <p:nvPr/>
        </p:nvSpPr>
        <p:spPr>
          <a:xfrm>
            <a:off x="7726671" y="2001274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AAE6A0-1963-45DD-A679-2F1F22FD4976}"/>
              </a:ext>
            </a:extLst>
          </p:cNvPr>
          <p:cNvSpPr txBox="1"/>
          <p:nvPr/>
        </p:nvSpPr>
        <p:spPr>
          <a:xfrm>
            <a:off x="9040942" y="1943331"/>
            <a:ext cx="2535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Acute development of peripheral nerve compression symptoms following trauma.</a:t>
            </a:r>
          </a:p>
        </p:txBody>
      </p:sp>
    </p:spTree>
    <p:extLst>
      <p:ext uri="{BB962C8B-B14F-4D97-AF65-F5344CB8AC3E}">
        <p14:creationId xmlns:p14="http://schemas.microsoft.com/office/powerpoint/2010/main" val="315185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Positive immunochemical faecal occult blood test (iFOBT)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Symptoms of bowel cancer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Family history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Indication by patient for colonoscopy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Colonoscopy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8968500" y="3135042"/>
            <a:ext cx="2535834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Positive iFOBT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Bright red PR blood loss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Colonic changes seen on imaging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Anaemia or iron deficiency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612029"/>
            <a:ext cx="2535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Renewed referral for regular colonoscopy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685869" y="3156860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612029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65590" y="2795349"/>
            <a:ext cx="370025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referral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Faecal occult blood test (iFOBT) results and if the test result was or was not detected through the National Bowel Cancer Screening Program (NBCSP)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age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medical history and comorbidities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scopes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 (including non-prescription medicines, herbs and supplements)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that the patient has indicated interest in having a colonoscopy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that the patient understands the need for bowel preparation prior to colonoscopy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Anaesthetic risk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Anticoagulation or antiplatelet therapy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Risk factors for poor bowel preparation for colonoscopy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22120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C85603-BB7F-4637-B2B1-41A01B3005A6}"/>
              </a:ext>
            </a:extLst>
          </p:cNvPr>
          <p:cNvSpPr txBox="1"/>
          <p:nvPr/>
        </p:nvSpPr>
        <p:spPr>
          <a:xfrm>
            <a:off x="9009302" y="2051480"/>
            <a:ext cx="2535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Potentially life-threatening symptoms suggestive of acute severe lower gastrointestinal tract bleeding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524E668-C98E-494C-9947-23F0C3E93C5A}"/>
              </a:ext>
            </a:extLst>
          </p:cNvPr>
          <p:cNvSpPr/>
          <p:nvPr/>
        </p:nvSpPr>
        <p:spPr>
          <a:xfrm>
            <a:off x="7726671" y="2071525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3571922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Diagnostic laparoscopy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1446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  <a:p>
            <a:pPr>
              <a:defRPr/>
            </a:pPr>
            <a:endParaRPr lang="en-GB" sz="11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defRPr/>
            </a:pPr>
            <a:r>
              <a:rPr lang="en-GB" sz="1100" dirty="0">
                <a:latin typeface="Segoe UI Semilight"/>
                <a:cs typeface="Segoe UI Semilight"/>
              </a:rPr>
              <a:t>When other, less invasive diagnostics have not provided a clear diagnosis for abdominal or pelvic issues, or when more information is needed.</a:t>
            </a:r>
            <a:r>
              <a:rPr lang="en-GB" sz="1100" b="1" dirty="0">
                <a:latin typeface="Segoe UI Semilight"/>
                <a:cs typeface="Segoe UI Semilight"/>
              </a:rPr>
              <a:t> </a:t>
            </a:r>
            <a:endParaRPr lang="en-GB" sz="11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2051480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urgent diagnostics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0002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,Sans-Serif" panose="020B0604020202020204" pitchFamily="34" charset="0"/>
              <a:buChar char="•"/>
            </a:pPr>
            <a:r>
              <a:rPr lang="en-AU" sz="1100" dirty="0">
                <a:latin typeface="Segoe UI Semilight"/>
                <a:cs typeface="Segoe UI Semilight"/>
              </a:rPr>
              <a:t>Reason for referral</a:t>
            </a:r>
            <a:endParaRPr lang="en-GB" dirty="0">
              <a:latin typeface="Segoe UI Semilight"/>
              <a:cs typeface="Segoe UI Semilight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,Sans-Serif" panose="020B0604020202020204" pitchFamily="34" charset="0"/>
              <a:buChar char="•"/>
            </a:pPr>
            <a:r>
              <a:rPr lang="en-AU" sz="1100" dirty="0">
                <a:latin typeface="Segoe UI Semilight"/>
                <a:cs typeface="Segoe UI Semilight"/>
              </a:rPr>
              <a:t>Other diagnostics and results </a:t>
            </a: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26202B-195A-4082-8574-AA09C132DCE7}"/>
              </a:ext>
            </a:extLst>
          </p:cNvPr>
          <p:cNvSpPr/>
          <p:nvPr/>
        </p:nvSpPr>
        <p:spPr>
          <a:xfrm>
            <a:off x="7726671" y="2071525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229033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Skin breakdown or infection, or both, secondary to severe contracture i.e., involving multiple fingers)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Metacarpophalangeal (MCP) joint flexion contracture greater than 30 degrees with functional impairment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Proximal interphalangeal (PIP) joint flexion contracture greater than 10 degrees with functional impairment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Recurrence of contracture after surgery with functional impairment.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Dupuytrens Contracture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2051480"/>
            <a:ext cx="253583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 symptoms, rapidly deteriorating and causing severe loss of mobility and/or disability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Severe neural compromise or permanent sensory loss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54382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referral and expectation or outcome, anticipated by the patient, or their carer, and the referring clinician from referral to the health service.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Range of measurement (ROM) measurements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functional impairment and how symptoms are impacting on daily activities including impact on work, study or carer role.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and non-medical management including the course of treatments and outcome of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referral relates to recurrence after surgery, details of the surgery including when and where procedure(s) were performed.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smoking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the patient is taking an anticoagulant medicine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about the patient’s interest in having surgical treatment if that is a possible intervention.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166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dysphagia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GORD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Indication by patient for gastroscopy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Gastroscopy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2426990"/>
            <a:ext cx="2535834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Iron deficiency anaemia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Definitive weight loss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Suspicious of malignancy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Renewed referral for regular gastroscopy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44880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referral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Medical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medications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past scopes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38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621754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351798" y="2763107"/>
            <a:ext cx="368223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 for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acute general surgery </a:t>
            </a: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referral if: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patient is acutely unwell and has intractable biliary colic.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cholecystitis, obstructive jaundice, cholangitis, or pancreatitis.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choledocholithiasis (stones in bile duct).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biliary colic and symptoms fail to settle with simple analgesia.</a:t>
            </a:r>
          </a:p>
          <a:p>
            <a:pPr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 for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non-acute general surgery </a:t>
            </a: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referral for consideration of interval cholecystectomy if history of resolved biliary colic or cholecystitis, and: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proven gallstones on imaging.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abnormal LFTs.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abdominal ultrasound shows a dilated bile duct.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history of pancreatitis or jaundice.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Symptomatic gallstones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Asymptomatic gallstones &gt; 2 centimetres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biliary colic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Gallbladder polyp &gt; 7 millimetres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polyp with focal wall thickening adjacent to the polyp.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Gall Bladder stones and polyps; Cholecystectomy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01497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1955071"/>
            <a:ext cx="253583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acute cholecystitis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acute cholangitis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obstructive jaundice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pancreatitis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5100950"/>
            <a:ext cx="25358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Biliary Colic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Asymptomatic/ incidental finding (please note these are unlikely to be offered surgery unless exceptional circumstances)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Polyp less than 10mm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34564" y="3586627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85125" y="5502499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4128117" y="2417130"/>
            <a:ext cx="3246756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4239163" y="2780046"/>
            <a:ext cx="3166701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Hepatobiliary ultrasound results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about the patient’s interest in having surgical treatment if that is a possible intervention.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Pre-referral investigations to consider if appropriate: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FBE, U&amp;E, LFT, lipase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Hepatitis serology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Ca 19.9 for suspected pancreas or biliary malignancy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AFP for suspected hepatocellular carcinoma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Biliary ultrasound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CT liver –Quad Phase for newly diagnosed liver lesions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CT pancreas protocol for pancreatic lesions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4186571" y="248881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74A958-589D-4F5D-B32F-13E705425917}"/>
              </a:ext>
            </a:extLst>
          </p:cNvPr>
          <p:cNvSpPr txBox="1"/>
          <p:nvPr/>
        </p:nvSpPr>
        <p:spPr>
          <a:xfrm>
            <a:off x="9009302" y="3242949"/>
            <a:ext cx="2535834" cy="1654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Choledocholithiasis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episode of gallstone pancreatitis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Cholecystitis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Crescendo biliary coli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Polyps greater than 10mm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DA8C83E-4BF3-4060-8D0C-22929A9508D3}"/>
              </a:ext>
            </a:extLst>
          </p:cNvPr>
          <p:cNvSpPr/>
          <p:nvPr/>
        </p:nvSpPr>
        <p:spPr>
          <a:xfrm>
            <a:off x="7726671" y="2071525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895398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Lower limb</a:t>
            </a:r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 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2" y="2912618"/>
            <a:ext cx="285353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Unexplained rectal bleeding where a differential diagnosis has been excluded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Rectal bleeding with recent change in bowel habits, unintended weight loss (&gt; 5 percent of body weight in previous 6 months) or abdominal or rectal mass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Rectal bleeding with iron deficiency that persists despite correction of potential causative factors or rectal bleeding that persists despite appropriate treatment for more than six weeks.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</a:t>
            </a:r>
            <a:r>
              <a:rPr lang="en-AU" sz="11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ano</a:t>
            </a: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-rectal bleeding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Prolapse and thrombosis.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pain with and after defecation.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Attacks may be intermittent or prolonged.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Evaluation may be difficult due to spasm.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Note anal tag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Haemorrhoids/Anal Fistula/Anal Fissure/Rectal bleeding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8950848" y="1984353"/>
            <a:ext cx="25358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Potentially life-threatening symptoms suggestive of acute severe lower gastrointestinal tract bleeding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6171" y="5090894"/>
            <a:ext cx="2535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3540" y="348293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3540" y="5090894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 (including description of rectal bleeding) and if the bleeding persists despite appropriate treatment (e.g. dietary fibre and fluid intake, aperients) for more than six weeks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management including the course of treatment(s) and outcome of treatment(s)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rectal bleeding with iron deficiency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full blood examination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iron studies or serum ferritin.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15EDE7E-47EA-407D-9134-3EC97223860E}"/>
              </a:ext>
            </a:extLst>
          </p:cNvPr>
          <p:cNvSpPr/>
          <p:nvPr/>
        </p:nvSpPr>
        <p:spPr>
          <a:xfrm>
            <a:off x="7726671" y="2035781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081597-56FA-41EF-995F-493BE5A5DB4F}"/>
              </a:ext>
            </a:extLst>
          </p:cNvPr>
          <p:cNvSpPr txBox="1"/>
          <p:nvPr/>
        </p:nvSpPr>
        <p:spPr>
          <a:xfrm>
            <a:off x="8987254" y="3127016"/>
            <a:ext cx="2535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Unable to determine benign diagnosis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Positive FOBT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Iron deficiency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Suspicious mass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529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Abdominal wall or groin hernia felt on examination, or that is clinically evident, that is affecting the person’s activities of daily living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Femoral hernia to vascular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Recurrence of a repaired hernia or previous hernia repair with new symptoms.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Pain in groin sometimes precedes lump.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Pain may be colicky and associated with vomiting (intestinal obstruction)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Lump in groin - may be intermittent /reducible but is usually most obvious when patient is standing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11483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Hernia; Groin or umbilical; </a:t>
            </a: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Inguinal and femoral; Umbilical and paraumbilical; </a:t>
            </a: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Incisional; </a:t>
            </a: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recurrent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8993516" y="1940587"/>
            <a:ext cx="28286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hernia with symptoms suggestive of strangulation or incarceration including acute abdominal pain, pain on palpation, nausea, vomiting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Symptoms suggestive of bowel obstruction including acute abdominal pain, abdominal distension, nausea, vomiting.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5249005"/>
            <a:ext cx="2535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Reducible inguinal hernia without evidence of  bowel strangulation or obstruction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Reducible inguinal hernia with associated pain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787194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524900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4640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referral and expectation, or outcome, anticipated by the patient, or their carer, and the referring clinician from referral to the health service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 including position and size of the hernia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Description of onset, nature, progression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 symptoms are impacting activities of daily living, including impact on work, study, school or carer role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relevant complications or comorbidities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 (including non-prescription medicines, herbs and supplements and recreational or injectable drugs)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Diagnostic studies may include: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Ultrasound (only required if hernia cannot be felt on examination)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DA0FA63-C51C-4DEC-A182-37895130D4CD}"/>
              </a:ext>
            </a:extLst>
          </p:cNvPr>
          <p:cNvSpPr/>
          <p:nvPr/>
        </p:nvSpPr>
        <p:spPr>
          <a:xfrm>
            <a:off x="7726671" y="1997535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85EFB8-305E-4FE9-BF36-B3898689F0F7}"/>
              </a:ext>
            </a:extLst>
          </p:cNvPr>
          <p:cNvSpPr txBox="1"/>
          <p:nvPr/>
        </p:nvSpPr>
        <p:spPr>
          <a:xfrm>
            <a:off x="9009302" y="3720236"/>
            <a:ext cx="2535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Irreducible inguinal hernia with no associated pain or features of bowel obstruction or strangulation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Persisting groin pain that has not responded to prior management.</a:t>
            </a:r>
          </a:p>
        </p:txBody>
      </p:sp>
    </p:spTree>
    <p:extLst>
      <p:ext uri="{BB962C8B-B14F-4D97-AF65-F5344CB8AC3E}">
        <p14:creationId xmlns:p14="http://schemas.microsoft.com/office/powerpoint/2010/main" val="6225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Hiatus hernia identified on chest x-ray or gastroscopy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hiatus hernia with volume reflux or obstructive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Severe heartburn unresponsive to maximum medical management.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Hiatus Hernia (Consult only)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 considered routine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46402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symptoms, particularly volume or obstructive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severe heartburn, details of previous medical management including the course of treatment and outcome of treatment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 (including non-prescription medicines, herbs and supplements)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Statement about the patient’s interest in having surgical treatment if that is a possible intervention.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if available;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Gastroscopy results, including when and where the procedure was performed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Chest x-ray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Abdominal and chest CT scan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relevant previous biopsy results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1875A8B-59C5-4C34-A3F2-FEC24B15DD79}"/>
              </a:ext>
            </a:extLst>
          </p:cNvPr>
          <p:cNvSpPr/>
          <p:nvPr/>
        </p:nvSpPr>
        <p:spPr>
          <a:xfrm>
            <a:off x="7726671" y="2051480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A2F075-EE6F-4F62-8B16-FB220B22245E}"/>
              </a:ext>
            </a:extLst>
          </p:cNvPr>
          <p:cNvSpPr txBox="1"/>
          <p:nvPr/>
        </p:nvSpPr>
        <p:spPr>
          <a:xfrm>
            <a:off x="9009302" y="1976772"/>
            <a:ext cx="2730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Progressively worsening oropharyngeal or throat dysphagia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Inability to swallow with drooling or pooling of saliva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Unresolved food bolus obstruction</a:t>
            </a:r>
          </a:p>
        </p:txBody>
      </p:sp>
    </p:spTree>
    <p:extLst>
      <p:ext uri="{BB962C8B-B14F-4D97-AF65-F5344CB8AC3E}">
        <p14:creationId xmlns:p14="http://schemas.microsoft.com/office/powerpoint/2010/main" val="4054570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Uncontrolled, recurrent or persistent Graves for consideration of thyroidectomy </a:t>
            </a: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(must have seen endocrinologist)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Hyperfunctioning (toxic) thyroid nodule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Hyperthyroidism (consult only) 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4097558"/>
            <a:ext cx="2535834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Uncontrolled graves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Hyperfunctioning thyroid nodule (toxic)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5396544"/>
            <a:ext cx="2535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or persistent graves with reasonable control of thyroid function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4119376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5396544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34963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 (including non-prescription medicines, herbs and supplements), particularly medicines such amiodarone, lithium, biotin and kelp products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free triiodothyronine (T3), free thyroxine (T4) and thyroid stimulating hormone level (TSH)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the patient is pregnant.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previous scan results (e.g. nuclear thyroid scan).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sz="1100" b="1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available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Anti- thyroid peroxidase (TPO) antibodies results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stimulating hormone receptor antibody (</a:t>
            </a:r>
            <a:r>
              <a:rPr lang="en-GB" sz="11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TRAb</a:t>
            </a: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) or thyroid stimulating immunoglobulin (TSI) results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E062CA0-2E09-43D0-A971-F0264DDC5DC2}"/>
              </a:ext>
            </a:extLst>
          </p:cNvPr>
          <p:cNvSpPr/>
          <p:nvPr/>
        </p:nvSpPr>
        <p:spPr>
          <a:xfrm>
            <a:off x="7726671" y="2051480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0F66E5-9EE2-46DD-961A-CB5FDAFF3272}"/>
              </a:ext>
            </a:extLst>
          </p:cNvPr>
          <p:cNvSpPr txBox="1"/>
          <p:nvPr/>
        </p:nvSpPr>
        <p:spPr>
          <a:xfrm>
            <a:off x="8950848" y="2041163"/>
            <a:ext cx="2535834" cy="170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Hyperthyroidism complicated by cardiac, respiratory compromise or other indications of severe illness (fever, vomiting, labile blood pressure, altered mental state)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Neutropenic sepsis in patient taking carbimazole or propylthiouracil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Hyperthyroidism with hypokalaemia or paralysis.</a:t>
            </a:r>
          </a:p>
        </p:txBody>
      </p:sp>
    </p:spTree>
    <p:extLst>
      <p:ext uri="{BB962C8B-B14F-4D97-AF65-F5344CB8AC3E}">
        <p14:creationId xmlns:p14="http://schemas.microsoft.com/office/powerpoint/2010/main" val="68497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GB" sz="1800" b="1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D57ADC-652A-E243-A9F8-4E34E792587C}"/>
              </a:ext>
            </a:extLst>
          </p:cNvPr>
          <p:cNvSpPr/>
          <p:nvPr/>
        </p:nvSpPr>
        <p:spPr>
          <a:xfrm>
            <a:off x="687318" y="1673653"/>
            <a:ext cx="5040000" cy="4833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C79C4-A47E-C2CA-05D2-F08D1FAFA403}"/>
              </a:ext>
            </a:extLst>
          </p:cNvPr>
          <p:cNvSpPr/>
          <p:nvPr/>
        </p:nvSpPr>
        <p:spPr>
          <a:xfrm>
            <a:off x="6464434" y="1673652"/>
            <a:ext cx="5083406" cy="48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344773" y="340950"/>
            <a:ext cx="47049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3"/>
              </a:rPr>
              <a:t>General Surgery </a:t>
            </a:r>
            <a:r>
              <a:rPr lang="en-US" sz="1100" dirty="0">
                <a:solidFill>
                  <a:srgbClr val="000000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service at Bass Coast Health provides consultation, assessment, diagnosis, review and treatment of patients requiring general surgical procedures and those requiring post-surgical management</a:t>
            </a:r>
            <a:endParaRPr lang="en-AU" sz="11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809869" y="1268541"/>
            <a:ext cx="201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Priority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83534CA-A596-2DC5-1EDF-2C2418561739}"/>
              </a:ext>
            </a:extLst>
          </p:cNvPr>
          <p:cNvSpPr txBox="1"/>
          <p:nvPr/>
        </p:nvSpPr>
        <p:spPr>
          <a:xfrm>
            <a:off x="852519" y="1949614"/>
            <a:ext cx="32814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806FB0D-6784-9DAD-5F9A-0EE8D2A177A5}"/>
              </a:ext>
            </a:extLst>
          </p:cNvPr>
          <p:cNvSpPr/>
          <p:nvPr/>
        </p:nvSpPr>
        <p:spPr>
          <a:xfrm>
            <a:off x="951564" y="1958312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1D33AF-6D94-6662-50D6-3DD3CCABA04D}"/>
              </a:ext>
            </a:extLst>
          </p:cNvPr>
          <p:cNvSpPr/>
          <p:nvPr/>
        </p:nvSpPr>
        <p:spPr>
          <a:xfrm>
            <a:off x="951564" y="331175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394EF8-598F-EFC3-976D-55BAAF5B1859}"/>
              </a:ext>
            </a:extLst>
          </p:cNvPr>
          <p:cNvSpPr/>
          <p:nvPr/>
        </p:nvSpPr>
        <p:spPr>
          <a:xfrm>
            <a:off x="951564" y="489266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8D8007-D6F6-73B7-EDB9-28F68262D883}"/>
              </a:ext>
            </a:extLst>
          </p:cNvPr>
          <p:cNvSpPr txBox="1"/>
          <p:nvPr/>
        </p:nvSpPr>
        <p:spPr>
          <a:xfrm>
            <a:off x="6881569" y="2646731"/>
            <a:ext cx="42829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Red flags signal the most serious clinical risks and need for same day assessment or admission.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49DD83-C4EF-AFF6-ED17-23D75CB8033B}"/>
              </a:ext>
            </a:extLst>
          </p:cNvPr>
          <p:cNvSpPr txBox="1"/>
          <p:nvPr/>
        </p:nvSpPr>
        <p:spPr>
          <a:xfrm>
            <a:off x="2260304" y="1946810"/>
            <a:ext cx="32814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Conditions requiring </a:t>
            </a:r>
            <a:r>
              <a:rPr lang="en-GB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immediate emergency care</a:t>
            </a: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. Acute referrals requiring same day assessment or admission. </a:t>
            </a:r>
            <a:r>
              <a:rPr lang="en-GB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Recommend or contact ‘000’ to arrange immediate transfer to emergency.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C5B7EA-FE66-90DA-B3AE-7EDB09503029}"/>
              </a:ext>
            </a:extLst>
          </p:cNvPr>
          <p:cNvSpPr txBox="1"/>
          <p:nvPr/>
        </p:nvSpPr>
        <p:spPr>
          <a:xfrm>
            <a:off x="2245260" y="3314675"/>
            <a:ext cx="31508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Assigned to patients that have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condition with potential to deteriorate quickly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with significant consequences for health and quality of life if not managed promptly. Aim to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an initial appointment within 30 days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or at the earliest available time.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6AB4D3-A604-D324-F435-CFE018808113}"/>
              </a:ext>
            </a:extLst>
          </p:cNvPr>
          <p:cNvSpPr txBox="1"/>
          <p:nvPr/>
        </p:nvSpPr>
        <p:spPr>
          <a:xfrm>
            <a:off x="2245260" y="4842270"/>
            <a:ext cx="306548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Assigned to patients when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their condition is unlikely to deteriorate quickly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or have significant consequences for health and quality of life if the specialist assessment is delayed beyond 30 days. Routine appointments are scheduled (where possible) or transferred onto a service waitlist. Aim to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an initial appointment within 365 days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.</a:t>
            </a:r>
            <a:endParaRPr lang="en-AU" sz="1100" b="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1495D3-1342-53D8-3FE1-661DA4A78F15}"/>
              </a:ext>
            </a:extLst>
          </p:cNvPr>
          <p:cNvSpPr txBox="1"/>
          <p:nvPr/>
        </p:nvSpPr>
        <p:spPr>
          <a:xfrm>
            <a:off x="6868685" y="3199665"/>
            <a:ext cx="420581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Cancer with</a:t>
            </a: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Metastatic breast disease with intractable pain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Fungating mass with haemorrhage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Post-surgical wound with dehiscence or sepsis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endParaRPr lang="en-AU" sz="1100" dirty="0">
              <a:solidFill>
                <a:srgbClr val="333333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AU" sz="1100" b="1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lump or other condition with;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abscess failing drainage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Lactational mastitis with systemic symptoms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en-AU" sz="11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Acute development of </a:t>
            </a:r>
            <a:r>
              <a:rPr lang="en-AU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peripheral nerve compression </a:t>
            </a:r>
            <a:r>
              <a:rPr lang="en-AU" sz="11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symptoms </a:t>
            </a:r>
            <a:r>
              <a:rPr lang="en-AU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following trauma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en-AU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Gallbladder stones &amp; polys with;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acute cholecystitis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acute cholangitis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obstructive jaundice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pancreatitis</a:t>
            </a:r>
            <a:endParaRPr lang="en-GB" sz="11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B451E5-BACC-8D11-E35A-328EF1698CC7}"/>
              </a:ext>
            </a:extLst>
          </p:cNvPr>
          <p:cNvSpPr txBox="1"/>
          <p:nvPr/>
        </p:nvSpPr>
        <p:spPr>
          <a:xfrm>
            <a:off x="6464434" y="1237616"/>
            <a:ext cx="2274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Safety risk screening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9161C1-1C5F-BF06-E8D6-E9B911376EFE}"/>
              </a:ext>
            </a:extLst>
          </p:cNvPr>
          <p:cNvSpPr txBox="1"/>
          <p:nvPr/>
        </p:nvSpPr>
        <p:spPr>
          <a:xfrm>
            <a:off x="7220506" y="1924332"/>
            <a:ext cx="27394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RED FLAG CONDITIONS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113275CC-4092-8896-BAE9-157C03D1F627}"/>
              </a:ext>
            </a:extLst>
          </p:cNvPr>
          <p:cNvSpPr/>
          <p:nvPr/>
        </p:nvSpPr>
        <p:spPr>
          <a:xfrm rot="5400000">
            <a:off x="5546345" y="1895239"/>
            <a:ext cx="973079" cy="529906"/>
          </a:xfrm>
          <a:prstGeom prst="triangle">
            <a:avLst>
              <a:gd name="adj" fmla="val 5240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7" name="Graphic 16" descr="Flag with solid fill">
            <a:extLst>
              <a:ext uri="{FF2B5EF4-FFF2-40B4-BE49-F238E27FC236}">
                <a16:creationId xmlns:a16="http://schemas.microsoft.com/office/drawing/2014/main" id="{06E5074F-8267-45EE-CBC9-71C585427F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94203">
            <a:off x="6489575" y="1872518"/>
            <a:ext cx="657444" cy="657444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2767840-3F1C-4DC3-AF9F-3D26FD8A1287}"/>
              </a:ext>
            </a:extLst>
          </p:cNvPr>
          <p:cNvSpPr/>
          <p:nvPr/>
        </p:nvSpPr>
        <p:spPr>
          <a:xfrm>
            <a:off x="10342232" y="1787526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3351112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Ingrown toenail with;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Infection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Complex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Seen a podiatrist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Ingrown Toenails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512880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Significant infection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575146"/>
            <a:ext cx="2535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5346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57514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review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Podiatry review 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D5C9A97-4F0A-4214-AB2A-FF868D2C4EFD}"/>
              </a:ext>
            </a:extLst>
          </p:cNvPr>
          <p:cNvSpPr/>
          <p:nvPr/>
        </p:nvSpPr>
        <p:spPr>
          <a:xfrm>
            <a:off x="7726671" y="2398694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582751-07A1-4974-B74F-0AC82B00AFC9}"/>
              </a:ext>
            </a:extLst>
          </p:cNvPr>
          <p:cNvSpPr txBox="1"/>
          <p:nvPr/>
        </p:nvSpPr>
        <p:spPr>
          <a:xfrm>
            <a:off x="8950848" y="2388377"/>
            <a:ext cx="2535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Sepsis or acutely unwell due to infection.</a:t>
            </a:r>
          </a:p>
        </p:txBody>
      </p:sp>
    </p:spTree>
    <p:extLst>
      <p:ext uri="{BB962C8B-B14F-4D97-AF65-F5344CB8AC3E}">
        <p14:creationId xmlns:p14="http://schemas.microsoft.com/office/powerpoint/2010/main" val="2231621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·"/>
            </a:pP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Soft tissue lumps </a:t>
            </a:r>
          </a:p>
          <a:p>
            <a:r>
              <a:rPr lang="en-AU" sz="11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en-AU" sz="1100" dirty="0">
              <a:effectLst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r>
              <a:rPr lang="en-AU" sz="11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** </a:t>
            </a: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For Suspected or confirmed Sarcoma Please refer to Sarcoma Unit at </a:t>
            </a: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3"/>
              </a:rPr>
              <a:t>Peter MacCallum Cancer Centre</a:t>
            </a:r>
            <a:endParaRPr lang="en-AU" sz="1100" dirty="0">
              <a:effectLst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r>
              <a:rPr lang="en-AU" sz="11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en-AU" sz="1100" dirty="0">
              <a:effectLst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r>
              <a:rPr lang="en-AU" sz="1100" b="1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** </a:t>
            </a:r>
            <a:r>
              <a:rPr lang="en-AU" sz="1100" b="1" dirty="0"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F</a:t>
            </a:r>
            <a:r>
              <a:rPr lang="en-AU" sz="11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or facial lipomas, please refer to </a:t>
            </a:r>
            <a:r>
              <a:rPr lang="en-AU" sz="1100" dirty="0">
                <a:hlinkClick r:id="rId4"/>
              </a:rPr>
              <a:t>Plastic Surgery</a:t>
            </a:r>
            <a:endParaRPr lang="en-AU" sz="1100" dirty="0">
              <a:effectLst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Lipoma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8077" y="2404652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considered routine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44427" y="237440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Ultrasound can be helpful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lesion greater than 5cm or rapidly growing an MRI is indicated to exclude a soft tissue sarcoma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5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18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Persistent perianal lump with symptoms of concern (e.g. night sweats, unexplained weight loss, tenesmus, recent change in bowel habits)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Perianal Lumps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2051480"/>
            <a:ext cx="25358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With associated;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Iron deficiency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Suspicious mass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Unexplained weight loss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changes to bowel habits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073298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 of concern.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53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Persistent pilonidal Sinus with symptoms of concern infection, impact on daily living/employment, chronic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Pilonidal Sinus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126961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Persistent Infection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148779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characteristics and duration of symptoms of concern.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E062CA0-2E09-43D0-A971-F0264DDC5DC2}"/>
              </a:ext>
            </a:extLst>
          </p:cNvPr>
          <p:cNvSpPr/>
          <p:nvPr/>
        </p:nvSpPr>
        <p:spPr>
          <a:xfrm>
            <a:off x="7726671" y="2051480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0F66E5-9EE2-46DD-961A-CB5FDAFF3272}"/>
              </a:ext>
            </a:extLst>
          </p:cNvPr>
          <p:cNvSpPr txBox="1"/>
          <p:nvPr/>
        </p:nvSpPr>
        <p:spPr>
          <a:xfrm>
            <a:off x="8950848" y="2041163"/>
            <a:ext cx="2535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Sepsis or acutely unwell due to infection.</a:t>
            </a:r>
          </a:p>
        </p:txBody>
      </p:sp>
    </p:spTree>
    <p:extLst>
      <p:ext uri="{BB962C8B-B14F-4D97-AF65-F5344CB8AC3E}">
        <p14:creationId xmlns:p14="http://schemas.microsoft.com/office/powerpoint/2010/main" val="3927194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Primary or secondary hyperparathyroidism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Primary or Secondary Hyperparathyroidism (consult only) 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376307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Corrected calcium &gt;3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Primary or secondary hyperparathyroidism, Corrected calcium &lt;3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981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Blood tests: thyroid function tests, Calcium/Magnesium/Phosphate, UEC, Corrected calcium, Vitamin D, PTH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ultrasound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NOT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07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2" y="2912618"/>
            <a:ext cx="2834313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Skin lesions with any of the following: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causing functional problems (e.g. obstruction of vision)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causing significant disfigurement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diagnosis in doubt, or needs confirmation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diameter greater than or equal to 5cm in size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fixed to deep tissues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lesions are prone to recurrent infection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rapid growth over short period of time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recurring after a previous excision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significant persistent pain that is not solely pressure related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Sebaceous cyst unable to be drained at GP rooms need to try incision &amp; antibiotics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**Ganglia on </a:t>
            </a:r>
            <a:r>
              <a:rPr kumimoji="0" lang="en-AU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dpj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hand, not suitable for General surgery - refer to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3"/>
              </a:rPr>
              <a:t>Plastic Surgery </a:t>
            </a:r>
            <a:endParaRPr kumimoji="0" lang="en-A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Skin- Ganglia, Sebaceous Cysts, Minor skin lesions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55942" y="2437783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Diagnosis of a lesion</a:t>
            </a:r>
            <a:endParaRPr kumimoji="0" lang="en-A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Sebaceous cysts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ganglia</a:t>
            </a:r>
            <a:endParaRPr kumimoji="0" lang="en-A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73311" y="2459601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46402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Details of onset, duration, site, size and any recent changes in size of lesion(s)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Symptoms such as ulceration, bleeding, pain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Histology results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History of smoking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patient is taking and anticoagulant medicine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patient is immunocompromised or has a history of immunosuppression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Statement about the patient’s interest in having surgical treatment if that is a possible intervention.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available, provide;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Photograph of lesion(s)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Ultrasound of lesion(s)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person identifies as an Aboriginal and/or Torres Strait Islander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person is part of a vulnerable population.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4"/>
              </a:rPr>
              <a:t>State-wide Referral Criteria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apply to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this condition. 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37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2" y="2912618"/>
            <a:ext cx="285353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Complex non-melanoma skin malignancies and any of the following: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lymphadenopathy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neurological involvement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poorly differentiated or infiltrative tumour identified on biopsy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rapidly enlarging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ulceration and bleeding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Other subcutaneous and deep tissue malignancies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Includes; Basal cell carcinoma (BCC) and Squamous cell carcinoma (SCC)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** For Suspected or confirmed Sarcoma Please refer to Sarcoma Unit at </a:t>
            </a:r>
            <a:r>
              <a:rPr kumimoji="0" lang="en-AU" sz="11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  <a:hlinkClick r:id="rId3"/>
              </a:rPr>
              <a:t>Peter MacCallum Cancer Centre</a:t>
            </a:r>
            <a:endParaRPr kumimoji="0" lang="en-GB" sz="1100" b="0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** for facial lipomas, please refer to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4"/>
              </a:rPr>
              <a:t>Plastic Surgery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Skin lesions – other skin cancers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2400472"/>
            <a:ext cx="253583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Referral with definitive diagnosis with biopsy report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Confirmed Cancers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Melanoma within 30 days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SCC within 30 days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BCC within 2 months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4306615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Benign skin lesions</a:t>
            </a:r>
            <a:endParaRPr kumimoji="0" lang="en-A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2422290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4306615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54382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Details of onset, duration, site, size and any recent changes in size of lesion(s)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Symptoms such as ulceration, bleeding, pain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Histology results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History of smoking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patient is taking and anticoagulant medicine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patient is immunocompromised or has a history of immunosuppression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Statement about the patient’s interest in having surgical treatment if that is a possible intervention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Photograph of lesion(s)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available, provide;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Ultrasound of lesion(s)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person identifies as an Aboriginal and/or Torres Strait Islander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the person is part of a vulnerable population.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5"/>
              </a:rPr>
              <a:t>State-wide Referral Criteria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apply to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this condition. 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547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or confirmed malignancy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Generalised thyroid enlargement without compressive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thyroid cysts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 increase in the size of previously identified benign thyroid lumps &gt; 1cm in diameter.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Thyroid Mass (consult only) </a:t>
            </a:r>
            <a:endParaRPr lang="en-GB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376307"/>
            <a:ext cx="2535834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Suspected/confirmed malignancy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Mild-moderate compromise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TIRADS 5 nodule on U/S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TIRADS 6 (biopsy-proven malignancy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09302" y="5007182"/>
            <a:ext cx="25358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Generalised thyroid enlargement without compressive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thyroid cysts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 increase in the size of previously identified benign thyroid lumps &gt; 1cm in diameter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981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26671" y="500718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ultrasound, with or without fine needle aspiration results including when and where performed.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function tests (thyroid Stimulating hormone) TSH &amp; (Thyroxine results) T4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biopsy results if applicable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E062CA0-2E09-43D0-A971-F0264DDC5DC2}"/>
              </a:ext>
            </a:extLst>
          </p:cNvPr>
          <p:cNvSpPr/>
          <p:nvPr/>
        </p:nvSpPr>
        <p:spPr>
          <a:xfrm>
            <a:off x="7726671" y="2051480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0F66E5-9EE2-46DD-961A-CB5FDAFF3272}"/>
              </a:ext>
            </a:extLst>
          </p:cNvPr>
          <p:cNvSpPr txBox="1"/>
          <p:nvPr/>
        </p:nvSpPr>
        <p:spPr>
          <a:xfrm>
            <a:off x="8950848" y="2041163"/>
            <a:ext cx="2535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mass with difficulty in breathing</a:t>
            </a:r>
          </a:p>
        </p:txBody>
      </p:sp>
    </p:spTree>
    <p:extLst>
      <p:ext uri="{BB962C8B-B14F-4D97-AF65-F5344CB8AC3E}">
        <p14:creationId xmlns:p14="http://schemas.microsoft.com/office/powerpoint/2010/main" val="1731176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 request by patient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Vasectomy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8968500" y="2451897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685869" y="2451897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Reason for referral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Related medical, social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9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D57ADC-652A-E243-A9F8-4E34E792587C}"/>
              </a:ext>
            </a:extLst>
          </p:cNvPr>
          <p:cNvSpPr/>
          <p:nvPr/>
        </p:nvSpPr>
        <p:spPr>
          <a:xfrm>
            <a:off x="687318" y="1673653"/>
            <a:ext cx="5394862" cy="4833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Palpitations with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any of the following: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shortness of breath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chest pain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heart failure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syncope, pre-syncope or loss of consciousness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persisting tachyarrhythmia on electrocardiogram (ECG)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C79C4-A47E-C2CA-05D2-F08D1FAFA403}"/>
              </a:ext>
            </a:extLst>
          </p:cNvPr>
          <p:cNvSpPr/>
          <p:nvPr/>
        </p:nvSpPr>
        <p:spPr>
          <a:xfrm>
            <a:off x="6464434" y="1673652"/>
            <a:ext cx="5083406" cy="48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273685" y="414752"/>
            <a:ext cx="48326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3"/>
              </a:rPr>
              <a:t>General Surgery </a:t>
            </a:r>
            <a:r>
              <a:rPr lang="en-US" sz="1100" dirty="0">
                <a:solidFill>
                  <a:srgbClr val="000000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service at Bass Coast Health provides consultation, assessment, diagnosis, review and treatment of patients requiring general surgical procedures and those requiring post-surgical management</a:t>
            </a:r>
            <a:endParaRPr lang="en-AU" sz="11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809869" y="1268541"/>
            <a:ext cx="240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Safety risk screening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C1495D3-1342-53D8-3FE1-661DA4A78F15}"/>
              </a:ext>
            </a:extLst>
          </p:cNvPr>
          <p:cNvSpPr txBox="1"/>
          <p:nvPr/>
        </p:nvSpPr>
        <p:spPr>
          <a:xfrm>
            <a:off x="843046" y="2422932"/>
            <a:ext cx="5239134" cy="414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Abdominal wall and groin hernias with;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Suspected hernia with symptoms suggestive of strangulation or incarceration including acute abdominal pain, pain on palpation, nausea, vomiting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Symptoms suggestive of bowel obstruction including acute abdominal pain, abdominal distension, nausea, vomiting.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en-AU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AU" sz="1100" b="1" dirty="0">
                <a:solidFill>
                  <a:prstClr val="black"/>
                </a:solidFill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Hernia;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Painful irreducible hernias with concern for obstruction or strangulation should be referred directly to emergency department for urgent management.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en-AU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Hiatus Hernia with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 any of the following: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Progressively worsening oropharyngeal or throat dysphagia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Pts val="1000"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Inability to swallow with drooling or pooling of saliva</a:t>
            </a: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Pts val="1000"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Unresolved food bolus obstruction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Pts val="1000"/>
              <a:tabLst>
                <a:tab pos="228600" algn="l"/>
              </a:tabLst>
              <a:defRPr/>
            </a:pPr>
            <a:endParaRPr kumimoji="0" lang="en-AU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Thyroid;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Thyroid mass with difficulty in breathing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Hyperthyroidism complicated by cardiac, respiratory compromise or other indications of severe illness (fever, vomiting, labile blood pressure, altered mental state)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Neutropenic sepsis in patient taking carbimazole or propylthiouracil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Hyperthyroidism with hypokalaemia or paralysis.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B451E5-BACC-8D11-E35A-328EF1698CC7}"/>
              </a:ext>
            </a:extLst>
          </p:cNvPr>
          <p:cNvSpPr txBox="1"/>
          <p:nvPr/>
        </p:nvSpPr>
        <p:spPr>
          <a:xfrm>
            <a:off x="6464434" y="1237616"/>
            <a:ext cx="2274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Safety risk screening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B47AA06-98CB-499B-97AB-6576DAF37A77}"/>
              </a:ext>
            </a:extLst>
          </p:cNvPr>
          <p:cNvGrpSpPr/>
          <p:nvPr/>
        </p:nvGrpSpPr>
        <p:grpSpPr>
          <a:xfrm>
            <a:off x="6545002" y="1732825"/>
            <a:ext cx="4922269" cy="742436"/>
            <a:chOff x="6489575" y="1787526"/>
            <a:chExt cx="4922269" cy="742436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49161C1-1C5F-BF06-E8D6-E9B911376EFE}"/>
                </a:ext>
              </a:extLst>
            </p:cNvPr>
            <p:cNvSpPr txBox="1"/>
            <p:nvPr/>
          </p:nvSpPr>
          <p:spPr>
            <a:xfrm>
              <a:off x="7220506" y="1924332"/>
              <a:ext cx="273947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ea typeface="+mn-ea"/>
                  <a:cs typeface="Segoe UI Semilight" panose="020B0402040204020203" pitchFamily="34" charset="0"/>
                </a:rPr>
                <a:t>RED FLAG CONDITIONS</a:t>
              </a:r>
            </a:p>
          </p:txBody>
        </p:sp>
        <p:pic>
          <p:nvPicPr>
            <p:cNvPr id="17" name="Graphic 16" descr="Flag with solid fill">
              <a:extLst>
                <a:ext uri="{FF2B5EF4-FFF2-40B4-BE49-F238E27FC236}">
                  <a16:creationId xmlns:a16="http://schemas.microsoft.com/office/drawing/2014/main" id="{06E5074F-8267-45EE-CBC9-71C585427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894203">
              <a:off x="6489575" y="1872518"/>
              <a:ext cx="657444" cy="657444"/>
            </a:xfrm>
            <a:prstGeom prst="rect">
              <a:avLst/>
            </a:prstGeom>
          </p:spPr>
        </p:pic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2767840-3F1C-4DC3-AF9F-3D26FD8A1287}"/>
                </a:ext>
              </a:extLst>
            </p:cNvPr>
            <p:cNvSpPr/>
            <p:nvPr/>
          </p:nvSpPr>
          <p:spPr>
            <a:xfrm>
              <a:off x="10342232" y="1787526"/>
              <a:ext cx="1069612" cy="48333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EMERGENCY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85C1E01-92F0-4C0D-A73C-57B172D193D9}"/>
              </a:ext>
            </a:extLst>
          </p:cNvPr>
          <p:cNvGrpSpPr/>
          <p:nvPr/>
        </p:nvGrpSpPr>
        <p:grpSpPr>
          <a:xfrm>
            <a:off x="710375" y="1748351"/>
            <a:ext cx="4922269" cy="742436"/>
            <a:chOff x="6489575" y="1787526"/>
            <a:chExt cx="4922269" cy="742436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76C99C2-911A-4E2D-B0C2-AF0A31375A74}"/>
                </a:ext>
              </a:extLst>
            </p:cNvPr>
            <p:cNvSpPr txBox="1"/>
            <p:nvPr/>
          </p:nvSpPr>
          <p:spPr>
            <a:xfrm>
              <a:off x="7220506" y="1924332"/>
              <a:ext cx="273947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ea typeface="+mn-ea"/>
                  <a:cs typeface="Segoe UI Semilight" panose="020B0402040204020203" pitchFamily="34" charset="0"/>
                </a:rPr>
                <a:t>RED FLAG CONDITIONS</a:t>
              </a:r>
            </a:p>
          </p:txBody>
        </p:sp>
        <p:pic>
          <p:nvPicPr>
            <p:cNvPr id="28" name="Graphic 27" descr="Flag with solid fill">
              <a:extLst>
                <a:ext uri="{FF2B5EF4-FFF2-40B4-BE49-F238E27FC236}">
                  <a16:creationId xmlns:a16="http://schemas.microsoft.com/office/drawing/2014/main" id="{DE73A6EB-C602-4580-ACEA-3F2255E36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894203">
              <a:off x="6489575" y="1872518"/>
              <a:ext cx="657444" cy="657444"/>
            </a:xfrm>
            <a:prstGeom prst="rect">
              <a:avLst/>
            </a:prstGeom>
          </p:spPr>
        </p:pic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F23DC660-EE30-4769-9416-EAB76FA4A2FE}"/>
                </a:ext>
              </a:extLst>
            </p:cNvPr>
            <p:cNvSpPr/>
            <p:nvPr/>
          </p:nvSpPr>
          <p:spPr>
            <a:xfrm>
              <a:off x="10342232" y="1787526"/>
              <a:ext cx="1069612" cy="48333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EMERGENCY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069BCAC-748C-474F-B06E-841A856D4E15}"/>
              </a:ext>
            </a:extLst>
          </p:cNvPr>
          <p:cNvSpPr txBox="1"/>
          <p:nvPr/>
        </p:nvSpPr>
        <p:spPr>
          <a:xfrm>
            <a:off x="6829968" y="2317484"/>
            <a:ext cx="4552649" cy="4139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AU" sz="1100" b="0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Patients with </a:t>
            </a:r>
            <a:r>
              <a:rPr lang="en-AU" sz="1100" b="1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sepsis or acutely unwell due to infection</a:t>
            </a:r>
          </a:p>
          <a:p>
            <a:pPr>
              <a:spcAft>
                <a:spcPts val="300"/>
              </a:spcAft>
            </a:pPr>
            <a:endParaRPr kumimoji="0" lang="en-AU" sz="1100" b="1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uLnTx/>
              <a:uFillTx/>
              <a:latin typeface="Vic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>
              <a:spcAft>
                <a:spcPts val="300"/>
              </a:spcAft>
            </a:pPr>
            <a:r>
              <a:rPr lang="en-AU" sz="1100" b="1" i="0" dirty="0">
                <a:solidFill>
                  <a:srgbClr val="333333"/>
                </a:solidFill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Rectal Bleeding with;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Potentially life-threatening symptoms suggestive of acute severe lower gastrointestinal tract bleeding</a:t>
            </a:r>
          </a:p>
          <a:p>
            <a:pPr>
              <a:spcAft>
                <a:spcPts val="300"/>
              </a:spcAft>
            </a:pPr>
            <a:endParaRPr lang="en-AU" sz="1100" dirty="0">
              <a:solidFill>
                <a:prstClr val="black"/>
              </a:solidFill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>
              <a:spcAft>
                <a:spcPts val="300"/>
              </a:spcAft>
            </a:pPr>
            <a:r>
              <a:rPr lang="en-AU" sz="1100" b="1" dirty="0">
                <a:solidFill>
                  <a:prstClr val="black"/>
                </a:solidFill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Other;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Diverticulitis with systemic sepsis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Large bowel obstruction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Severe PR bleeding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Suspected perforation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Haematemesis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Melaena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Acute liver failure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prstClr val="black"/>
                </a:solidFill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Sarcoma</a:t>
            </a:r>
            <a:endParaRPr kumimoji="0" lang="en-AU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Suspected acute cholecystitis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Suspected acute cholangitis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AU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Suspected obstructive jaundice</a:t>
            </a:r>
          </a:p>
        </p:txBody>
      </p:sp>
    </p:spTree>
    <p:extLst>
      <p:ext uri="{BB962C8B-B14F-4D97-AF65-F5344CB8AC3E}">
        <p14:creationId xmlns:p14="http://schemas.microsoft.com/office/powerpoint/2010/main" val="153726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613359" y="1824632"/>
            <a:ext cx="10981610" cy="4824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344773" y="340950"/>
            <a:ext cx="48372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2"/>
              </a:rPr>
              <a:t>General Surgery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service at Bass Coast Health provides consultation, assessment, diagnosis, review and treatment of patients requiring general surgical procedures and those requiring post-surgical management</a:t>
            </a: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613359" y="1332145"/>
            <a:ext cx="559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Procedures/Conditions seen at Bass Coast Health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AE6033-4C1A-0537-A0E2-B9AC75F517BC}"/>
              </a:ext>
            </a:extLst>
          </p:cNvPr>
          <p:cNvSpPr txBox="1"/>
          <p:nvPr/>
        </p:nvSpPr>
        <p:spPr>
          <a:xfrm>
            <a:off x="810614" y="1959015"/>
            <a:ext cx="370482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3" action="ppaction://hlinksldjump"/>
              </a:rPr>
              <a:t>Advice on inherited breast cancer (high-risk patients)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  <a:hlinkClick r:id="rId4" action="ppaction://hlinksldjump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4" action="ppaction://hlinksldjump"/>
              </a:rPr>
              <a:t>Breast Cancer - suspected or confirmed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5" action="ppaction://hlinksldjump"/>
              </a:rPr>
              <a:t>Breast lumps and other conditions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6" action="ppaction://hlinksldjump"/>
              </a:rPr>
              <a:t>Breast reduction surgery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7" action="ppaction://hlinksldjump"/>
              </a:rPr>
              <a:t>Carpel Tunnel </a:t>
            </a: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(nerve conduction required)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8" action="ppaction://hlinksldjump"/>
              </a:rPr>
              <a:t>Cholecystectomy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  <a:hlinkClick r:id="rId9" action="ppaction://hlinksldjump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9" action="ppaction://hlinksldjump"/>
              </a:rPr>
              <a:t>Colonoscopy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  <a:hlinkClick r:id="rId10" action="ppaction://hlinksldjump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0" action="ppaction://hlinksldjump"/>
              </a:rPr>
              <a:t>Diagnostic laparoscopy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1" action="ppaction://hlinksldjump"/>
              </a:rPr>
              <a:t>Dupuytrens Contracture 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2" action="ppaction://hlinksldjump"/>
              </a:rPr>
              <a:t>Gastroscopy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8" action="ppaction://hlinksldjump"/>
              </a:rPr>
              <a:t>Gall Bladder stones and polyps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3" action="ppaction://hlinksldjump"/>
              </a:rPr>
              <a:t>Groin or umbilical Hernia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4" action="ppaction://hlinksldjump"/>
              </a:rPr>
              <a:t>Haemorrhoids/Anal Fistula/Anal Fissure/Rectal bleeding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CB5424-037A-4AA2-AC97-0D34CDF0A65E}"/>
              </a:ext>
            </a:extLst>
          </p:cNvPr>
          <p:cNvSpPr txBox="1"/>
          <p:nvPr/>
        </p:nvSpPr>
        <p:spPr>
          <a:xfrm>
            <a:off x="6615672" y="1959015"/>
            <a:ext cx="3704824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3" action="ppaction://hlinksldjump"/>
              </a:rPr>
              <a:t>Hernia Incisional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3" action="ppaction://hlinksldjump"/>
              </a:rPr>
              <a:t>Hernia recurrent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3" action="ppaction://hlinksldjump"/>
              </a:rPr>
              <a:t>Hernia Inguinal and femoral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3" action="ppaction://hlinksldjump"/>
              </a:rPr>
              <a:t>Hernia Umbilical and paraumbilical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5" action="ppaction://hlinksldjump"/>
              </a:rPr>
              <a:t>Ingrown Toenails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6" action="ppaction://hlinksldjump"/>
              </a:rPr>
              <a:t>Lipoma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7" action="ppaction://hlinksldjump"/>
              </a:rPr>
              <a:t>Perianal Lumps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  <a:hlinkClick r:id="rId18" action="ppaction://hlinksldjump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9" action="ppaction://hlinksldjump"/>
              </a:rPr>
              <a:t>Pilonidal Sinus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20" action="ppaction://hlinksldjump"/>
              </a:rPr>
              <a:t>Skin- Ganglia, Sebaceous Cysts, Minor skin lesions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21" action="ppaction://hlinksldjump"/>
              </a:rPr>
              <a:t>Skin lesions – other skin cancers 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18" action="ppaction://hlinksldjump"/>
              </a:rPr>
              <a:t>Vasectomy</a:t>
            </a: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1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0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-8811" y="115148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273685" y="387533"/>
            <a:ext cx="46157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2"/>
              </a:rPr>
              <a:t>General Surgery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service at Bass Coast Health provides consultation, assessment, diagnosis, review and treatment of patients requiring general surgical procedures and those requiring post-surgical management</a:t>
            </a: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273685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A5F8A883-652D-44CE-BFE8-294A916655CD}"/>
              </a:ext>
            </a:extLst>
          </p:cNvPr>
          <p:cNvGrpSpPr/>
          <p:nvPr/>
        </p:nvGrpSpPr>
        <p:grpSpPr>
          <a:xfrm>
            <a:off x="3848668" y="1407078"/>
            <a:ext cx="7992654" cy="5195325"/>
            <a:chOff x="665818" y="1344079"/>
            <a:chExt cx="5220000" cy="519532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4E09FF4-525F-4E47-8FDD-FA04A0D19B4D}"/>
                </a:ext>
              </a:extLst>
            </p:cNvPr>
            <p:cNvSpPr/>
            <p:nvPr/>
          </p:nvSpPr>
          <p:spPr>
            <a:xfrm>
              <a:off x="665818" y="1744144"/>
              <a:ext cx="5220000" cy="47952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0A626A-978A-0747-648B-EDFB51388EB0}"/>
                </a:ext>
              </a:extLst>
            </p:cNvPr>
            <p:cNvSpPr txBox="1"/>
            <p:nvPr/>
          </p:nvSpPr>
          <p:spPr>
            <a:xfrm>
              <a:off x="665818" y="1344079"/>
              <a:ext cx="522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Exclusions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4468C7C-7587-8CD4-EF7C-C000145F3078}"/>
                </a:ext>
              </a:extLst>
            </p:cNvPr>
            <p:cNvSpPr txBox="1"/>
            <p:nvPr/>
          </p:nvSpPr>
          <p:spPr>
            <a:xfrm>
              <a:off x="671610" y="1887957"/>
              <a:ext cx="5067542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Segoe UI Semilight" panose="020B0402040204020203" pitchFamily="34" charset="0"/>
                  <a:ea typeface="+mn-ea"/>
                  <a:cs typeface="Segoe UI Semilight" panose="020B0402040204020203" pitchFamily="34" charset="0"/>
                </a:rPr>
                <a:t>The following conditions / procedures are not routinely seen at Bass Coast Health</a:t>
              </a:r>
              <a:endParaRPr kumimoji="0" lang="en-A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AE6033-4C1A-0537-A0E2-B9AC75F517BC}"/>
                </a:ext>
              </a:extLst>
            </p:cNvPr>
            <p:cNvSpPr txBox="1"/>
            <p:nvPr/>
          </p:nvSpPr>
          <p:spPr>
            <a:xfrm>
              <a:off x="801265" y="2219086"/>
              <a:ext cx="1693936" cy="42165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Adrenal Surgery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Aerodigestive tract disease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Benign biliary stricture 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Capsule endoscopy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Complex anal or rectovaginal fistula repair 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Segoe UI Semilight"/>
                </a:rPr>
                <a:t>Complex hand lesions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Segoe UI Semilight"/>
                </a:rPr>
                <a:t>Divarication of recti</a:t>
              </a:r>
              <a:endParaRPr lang="en-AU" sz="1100" dirty="0">
                <a:solidFill>
                  <a:prstClr val="black"/>
                </a:solidFill>
                <a:latin typeface="Segoe UI Semilight"/>
                <a:ea typeface="Calibri"/>
                <a:cs typeface="Calibri"/>
              </a:endParaRP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ERCP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Erectile Dysfunction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Groin dissection and lymphadenectomy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Hand surgery complex </a:t>
              </a:r>
            </a:p>
            <a:p>
              <a:pPr marL="171450" indent="-171450">
                <a:spcAft>
                  <a:spcPts val="600"/>
                </a:spcAft>
                <a:buFont typeface="Arial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Head and Neck surgery (dissection/lymphadenectomy /reconstructive)</a:t>
              </a:r>
            </a:p>
            <a:p>
              <a:pPr marL="171450" indent="-171450">
                <a:spcAft>
                  <a:spcPts val="600"/>
                </a:spcAft>
                <a:buFont typeface="Arial"/>
                <a:buChar char="•"/>
                <a:defRPr/>
              </a:pPr>
              <a:r>
                <a:rPr lang="en-AU" sz="1100" dirty="0">
                  <a:solidFill>
                    <a:prstClr val="black"/>
                  </a:solidFill>
                  <a:latin typeface="Segoe UI Semilight"/>
                  <a:ea typeface="Calibri"/>
                  <a:cs typeface="Calibri"/>
                </a:rPr>
                <a:t>Liver surgery-segmental or greater</a:t>
              </a:r>
              <a:r>
                <a:rPr kumimoji="0" lang="en-A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/>
                  <a:ea typeface="Times New Roman" panose="02020603050405020304" pitchFamily="18" charset="0"/>
                  <a:cs typeface="Segoe UI Semilight"/>
                </a:rPr>
                <a:t> </a:t>
              </a:r>
              <a:endParaRPr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AU" sz="1100" dirty="0">
                <a:solidFill>
                  <a:prstClr val="black"/>
                </a:solidFill>
                <a:latin typeface="Segoe UI Semilight"/>
                <a:ea typeface="Calibri" panose="020F0502020204030204" pitchFamily="34" charset="0"/>
                <a:cs typeface="Segoe UI Semilight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CF11C5D-DACE-4CD2-9F03-4BA7A4BD4D5F}"/>
              </a:ext>
            </a:extLst>
          </p:cNvPr>
          <p:cNvGrpSpPr/>
          <p:nvPr/>
        </p:nvGrpSpPr>
        <p:grpSpPr>
          <a:xfrm>
            <a:off x="291312" y="1408322"/>
            <a:ext cx="3550392" cy="5196068"/>
            <a:chOff x="6297011" y="1344079"/>
            <a:chExt cx="5177387" cy="518326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580EC4D-7D52-4A94-A27B-8BF3F78CA0D0}"/>
                </a:ext>
              </a:extLst>
            </p:cNvPr>
            <p:cNvSpPr/>
            <p:nvPr/>
          </p:nvSpPr>
          <p:spPr>
            <a:xfrm>
              <a:off x="6297011" y="1751527"/>
              <a:ext cx="4893178" cy="47758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C08A96E-4C52-4C44-95B9-FFFE33D85647}"/>
                </a:ext>
              </a:extLst>
            </p:cNvPr>
            <p:cNvSpPr txBox="1"/>
            <p:nvPr/>
          </p:nvSpPr>
          <p:spPr>
            <a:xfrm>
              <a:off x="6387165" y="1344079"/>
              <a:ext cx="4471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Consultation only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1A9EFA6-EA24-4145-A76E-571A1CD2197E}"/>
                </a:ext>
              </a:extLst>
            </p:cNvPr>
            <p:cNvSpPr txBox="1"/>
            <p:nvPr/>
          </p:nvSpPr>
          <p:spPr>
            <a:xfrm>
              <a:off x="6756633" y="2468472"/>
              <a:ext cx="345167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endPara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5A69B18-94F4-4A0B-B1BC-D050DAE1F4E2}"/>
                </a:ext>
              </a:extLst>
            </p:cNvPr>
            <p:cNvSpPr txBox="1"/>
            <p:nvPr/>
          </p:nvSpPr>
          <p:spPr>
            <a:xfrm>
              <a:off x="6640799" y="1953276"/>
              <a:ext cx="483359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Segoe UI Semilight" panose="020B0402040204020203" pitchFamily="34" charset="0"/>
                  <a:ea typeface="+mn-ea"/>
                  <a:cs typeface="Segoe UI Semilight" panose="020B0402040204020203" pitchFamily="34" charset="0"/>
                </a:rPr>
                <a:t>The following conditions/procedures can be considered for consultation; however, surgery is not available at Bass Coast Health</a:t>
              </a:r>
              <a:endParaRPr kumimoji="0" lang="en-A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1804126-E4D8-4FE0-B911-78B5B9BB64C0}"/>
              </a:ext>
            </a:extLst>
          </p:cNvPr>
          <p:cNvSpPr txBox="1"/>
          <p:nvPr/>
        </p:nvSpPr>
        <p:spPr>
          <a:xfrm>
            <a:off x="498485" y="2560167"/>
            <a:ext cx="292255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Hepatic, Pancreatic &amp; Biliary (HPB)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3" action="ppaction://hlinksldjump"/>
              </a:rPr>
              <a:t>Hiatus Hernia</a:t>
            </a: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Rectal Prolapse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Thyroid Surgery;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4" action="ppaction://hlinksldjump"/>
              </a:rPr>
              <a:t>Hyperthyroidism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5" action="ppaction://hlinksldjump"/>
              </a:rPr>
              <a:t>Primary or secondary Hyperparathyroidism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6" action="ppaction://hlinksldjump"/>
              </a:rPr>
              <a:t>Thyroid Mass</a:t>
            </a: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Suspected Colorectal Cancer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Surgical Management of faecal incontinence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Metabolic (weight reduction) surgery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Laparoscopic, endoscopic and minimally invasive small and large bowel disease management, including advanced management of perianal conditions 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Times New Roman" panose="020206030504050203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88B2AB-C9EB-A094-F220-0258CD8ECA16}"/>
              </a:ext>
            </a:extLst>
          </p:cNvPr>
          <p:cNvSpPr txBox="1"/>
          <p:nvPr/>
        </p:nvSpPr>
        <p:spPr>
          <a:xfrm>
            <a:off x="9123509" y="2220687"/>
            <a:ext cx="2576712" cy="45139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Calibri"/>
              </a:rPr>
              <a:t>Specific endoscopic procedures including dilatation, resection, EUS, and fine needle aspiration </a:t>
            </a:r>
            <a:endParaRPr lang="en-US" sz="1100" dirty="0">
              <a:latin typeface="Segoe UI Semilight"/>
              <a:ea typeface="Calibri"/>
              <a:cs typeface="Arial"/>
            </a:endParaRP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Calibri"/>
              </a:rPr>
              <a:t>Surgical management of bone or soft tissue </a:t>
            </a:r>
            <a:r>
              <a:rPr lang="en-US" sz="1100" dirty="0" err="1">
                <a:latin typeface="Segoe UI Semilight"/>
                <a:ea typeface="Calibri"/>
                <a:cs typeface="Calibri"/>
              </a:rPr>
              <a:t>tumour's</a:t>
            </a:r>
            <a:r>
              <a:rPr lang="en-US" sz="1100" dirty="0">
                <a:latin typeface="Segoe UI Semilight"/>
                <a:ea typeface="Calibri"/>
                <a:cs typeface="Calibri"/>
              </a:rPr>
              <a:t> in the head and neck</a:t>
            </a: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Segoe UI Semilight"/>
              </a:rPr>
              <a:t>Those aged &lt;12 years</a:t>
            </a:r>
            <a:endParaRPr lang="en-AU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Thyroidectomy </a:t>
            </a:r>
            <a:endParaRPr lang="en-AU" sz="1100" dirty="0">
              <a:latin typeface="Segoe UI Semilight"/>
              <a:cs typeface="Segoe UI Semilight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Tongue surgery </a:t>
            </a: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Tonsils</a:t>
            </a:r>
            <a:endParaRPr lang="en-US" sz="1100" dirty="0">
              <a:latin typeface="Segoe UI Semilight"/>
              <a:cs typeface="Segoe UI Semilight"/>
            </a:endParaRP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Calibri"/>
              </a:rPr>
              <a:t>Trans-anal endoscopic microsurgery for rectal lesions </a:t>
            </a: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Calibri"/>
              </a:rPr>
              <a:t>Transvaginal Mesh Surgery for Pelvic Organ Prolapse </a:t>
            </a: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Calibri"/>
              </a:rPr>
              <a:t>Upper GI therapeutic endoscopy </a:t>
            </a: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US" sz="1100" dirty="0">
                <a:latin typeface="Segoe UI Semilight"/>
                <a:ea typeface="Calibri"/>
                <a:cs typeface="Calibri"/>
              </a:rPr>
              <a:t>Varicose Veins </a:t>
            </a:r>
          </a:p>
          <a:p>
            <a:pPr>
              <a:lnSpc>
                <a:spcPts val="1800"/>
              </a:lnSpc>
            </a:pPr>
            <a:endParaRPr lang="en-AU" sz="1100" dirty="0">
              <a:latin typeface="Segoe UI Semilight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5675E8-3328-A9D9-EEC8-400BACAAD65A}"/>
              </a:ext>
            </a:extLst>
          </p:cNvPr>
          <p:cNvSpPr txBox="1"/>
          <p:nvPr/>
        </p:nvSpPr>
        <p:spPr>
          <a:xfrm>
            <a:off x="6510937" y="2220687"/>
            <a:ext cx="2487066" cy="4067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Malignant anal and rectal conditions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Malignant biliary and pancreatic disease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Malignant Salivary gland disease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Melanoma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Oesophagus-gastric surgery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Pancreatic disease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Parathyroidectomy </a:t>
            </a: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Pelvic pouch surgery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Peritonectomy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Radical surgery for gastric cancer</a:t>
            </a: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Reconstructive surgery Head and Neck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Rectus Abdominus </a:t>
            </a:r>
            <a:endParaRPr lang="en-US" sz="1100" dirty="0">
              <a:latin typeface="Segoe UI Semilight"/>
              <a:ea typeface="Calibri"/>
              <a:cs typeface="Calibri"/>
            </a:endParaRP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Segoe UI Semilight"/>
              </a:rPr>
              <a:t>Referrals outside BCH scope </a:t>
            </a:r>
          </a:p>
          <a:p>
            <a:pPr marL="171450" indent="-171450">
              <a:lnSpc>
                <a:spcPts val="1800"/>
              </a:lnSpc>
              <a:spcAft>
                <a:spcPts val="600"/>
              </a:spcAft>
              <a:buFont typeface="Arial,Sans-Serif"/>
              <a:buChar char="•"/>
            </a:pPr>
            <a:r>
              <a:rPr lang="en-AU" sz="1100" dirty="0">
                <a:latin typeface="Segoe UI Semilight"/>
                <a:ea typeface="Calibri"/>
                <a:cs typeface="Calibri"/>
              </a:rPr>
              <a:t>Sarcoma (suspected or confirmed)</a:t>
            </a:r>
            <a:endParaRPr lang="en-US" sz="1100" dirty="0">
              <a:latin typeface="Segoe UI Semilight"/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04373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8140822" y="1863934"/>
            <a:ext cx="3697127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527222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2" y="2912618"/>
            <a:ext cx="3395538" cy="353173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Person with high risk due to a family history of breast cancer or ovarian cancer occurring in two first-or second-degree relatives on the same side of the family, plus one or more of the following features: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relatives with breast cancer or ovarian cancer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relative with both breast and ovarian cancer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cancer diagnosed before the age of 40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cancer affecting both breasts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Ashkenazi Jewish ancestry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cancer in a male relative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relative who has tested positive for a high-risk gene mutation e.g. mutation in genes such as BRCA1 or BRCA2.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from breast screening that includes advice that an assessment is recommended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Referral from a Familial Cancer Centre.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Advice on inherited breast cancer (high-risk patients)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2" y="2578881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499106" y="2051480"/>
            <a:ext cx="20460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Only if additional symptoms/signs of concern (meeting criteria for </a:t>
            </a: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3" action="ppaction://hlinksldjump"/>
              </a:rPr>
              <a:t>Breast Cancer </a:t>
            </a: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Urgent review)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401452" y="4306615"/>
            <a:ext cx="21436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8261477" y="210941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8347125" y="4280393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4051179" y="2417130"/>
            <a:ext cx="3917484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4160230" y="2921169"/>
            <a:ext cx="3687779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Most recent mammography results including when and where imaging was performed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Family history of breast cancer including: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number of the patient’s blood relatives who have had cancer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ages of these family members when they developed cancer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carrier of a known mutation or familial cancer syndrome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pattern of cancer in the patient’s family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the patient’s family has a particular geographical/ethnic background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age.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if available;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summary of the genetic testing and risks identified during assessment and counselling 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4160230" y="2572264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61686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4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38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Core biopsy with suspicious or equivocal findings or proven breast cancer (e.g., detected through Breast Screen Australia Program)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Malignant, suspicious or equivocal findings on imaging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Clinical findings suspicious of malignancy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Breast Cancer - suspected or confirmed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362299"/>
            <a:ext cx="2535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·All referrals for suspected or confirmed Breast Cancer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84117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core biopsy findings (location, size, type, histological grade and lymph node status). Where a core biopsy was not possible provide fine needle aspiration (FNA) cytology results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Most recent mammography report (if &gt; 35 years) or other breast imaging report(s) including when and where imaging was performed.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medical history and comorbidities (e.g., past history of breast disease or breast cancer, ductal carcinoma in situ)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any breast implant(s) including when and where procedure(s) was performed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family history or genetic mutation linked to breast, ovarian or prostate cancer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D269A17-4C87-406D-B380-2AE47CA78202}"/>
              </a:ext>
            </a:extLst>
          </p:cNvPr>
          <p:cNvSpPr/>
          <p:nvPr/>
        </p:nvSpPr>
        <p:spPr>
          <a:xfrm>
            <a:off x="7726671" y="2001274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8E41D1-DC5B-4972-ACB2-9380525D7A8F}"/>
              </a:ext>
            </a:extLst>
          </p:cNvPr>
          <p:cNvSpPr txBox="1"/>
          <p:nvPr/>
        </p:nvSpPr>
        <p:spPr>
          <a:xfrm>
            <a:off x="9040942" y="1943331"/>
            <a:ext cx="2535834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Metastatic breast disease with intractable pain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Fungating mass with haemorrhage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Post-surgical wound with dehiscence or sepsis</a:t>
            </a:r>
          </a:p>
        </p:txBody>
      </p:sp>
    </p:spTree>
    <p:extLst>
      <p:ext uri="{BB962C8B-B14F-4D97-AF65-F5344CB8AC3E}">
        <p14:creationId xmlns:p14="http://schemas.microsoft.com/office/powerpoint/2010/main" val="146613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7" y="1863934"/>
            <a:ext cx="4384395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Lower limb</a:t>
            </a:r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916494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palpable and persistent cyst(s) with complex features on imaging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Recurrent cyst(s) with complex features on imaging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Palpable, symptomatic, or growing fibroadenoma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one component of the triple test is positive (clinical examination, imaging or non-excisional biopsy)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Incomplete cyst aspiration, bloody aspirate (not traumatic) or a lump that remains post-aspiration.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Spontaneous unilateral, bloody or serous discharge from a single duct, particularly if &gt; 60 years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Eczematoid changes of the nipple-areolar skin for longer than two weeks that fails to respond to topical treatment.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Inflammatory breast conditions not resolving after two weeks of antibiotic treatment.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Breast lumps and other conditions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8732400" y="4919035"/>
            <a:ext cx="31828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585506" y="4804328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Most recent mammography report or other breast imaging report(s) including when and where imaging was performed.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Findings on physical examination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management including the course of treatment and outcome of treatment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medical history and comorbidities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family history or genetic mutation linked to breast, ovarian or prostate cancer.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B674CA9-17BA-4D83-9C25-8277A5197E76}"/>
              </a:ext>
            </a:extLst>
          </p:cNvPr>
          <p:cNvSpPr/>
          <p:nvPr/>
        </p:nvSpPr>
        <p:spPr>
          <a:xfrm>
            <a:off x="7585506" y="2589977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13C98E-7B7C-4A9A-BE49-27785739CC8A}"/>
              </a:ext>
            </a:extLst>
          </p:cNvPr>
          <p:cNvSpPr txBox="1"/>
          <p:nvPr/>
        </p:nvSpPr>
        <p:spPr>
          <a:xfrm>
            <a:off x="8655118" y="2570381"/>
            <a:ext cx="3182830" cy="453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Breast abscess failing drainage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Lactational mastitis with systemic symptoms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FB7E11-DDDA-4801-8FF1-BA7AC26F4D57}"/>
              </a:ext>
            </a:extLst>
          </p:cNvPr>
          <p:cNvSpPr txBox="1"/>
          <p:nvPr/>
        </p:nvSpPr>
        <p:spPr>
          <a:xfrm>
            <a:off x="8655118" y="3789551"/>
            <a:ext cx="333739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If meeting criteria for </a:t>
            </a: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4" action="ppaction://hlinksldjump"/>
              </a:rPr>
              <a:t>Breast Cancer </a:t>
            </a:r>
            <a:r>
              <a:rPr kumimoji="0" lang="en-AU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Urgent review)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6FEE2C9-DF8D-4EB8-AB5A-CF50F71E88FF}"/>
              </a:ext>
            </a:extLst>
          </p:cNvPr>
          <p:cNvSpPr/>
          <p:nvPr/>
        </p:nvSpPr>
        <p:spPr>
          <a:xfrm>
            <a:off x="7585506" y="3680143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</p:spTree>
    <p:extLst>
      <p:ext uri="{BB962C8B-B14F-4D97-AF65-F5344CB8AC3E}">
        <p14:creationId xmlns:p14="http://schemas.microsoft.com/office/powerpoint/2010/main" val="414694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 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General Surgery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2" y="2912618"/>
            <a:ext cx="2853537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Patients with body mass index (BMI) &lt; 30, not a current smoker and HbA1c &lt; 8mmol/mol (if diabetic) with: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significant clinical symptoms present (e.g. intractable </a:t>
            </a:r>
            <a:r>
              <a:rPr lang="en-AU" sz="11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intertigo</a:t>
            </a: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correction of asymmetry following previous breast conserving surgery for breast cancer, severe gynaecomastia)</a:t>
            </a:r>
          </a:p>
          <a:p>
            <a:pPr marL="628650" lvl="1" indent="-1714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macromastia with pain in the neck or shoulder region with functional or psychological impact or both.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no symptoms, refer privately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Breast reduction surgery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8968500" y="2647759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689038" y="2536899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818421"/>
            <a:ext cx="3543823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Expectation, or outcome, anticipated by the patient, and the referring clinician from the referral to the health service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 symptoms are impacting on activities of daily living including impact on work, study, exercise or carer role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Details of previous medical or non-medical management of symptoms including conservative management such as professionally fitted supportive garments, counselling and weight loss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medical history and comorbidities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and complete medication history (including hormonal treatments, non-prescription medicines, herbs and supplements and recreational or injectable drugs)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Body Mass Index (BMI)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smoking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Patient’s age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HbA1c (if applicable)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&gt; 50 years, most recent mammography results including when and where imaging was performed.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</a:t>
            </a:r>
            <a:r>
              <a:rPr lang="en-GB" sz="12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1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D9FA3A19F1E44A8B17F9E44869D71" ma:contentTypeVersion="4" ma:contentTypeDescription="Create a new document." ma:contentTypeScope="" ma:versionID="cf98397f769a5cdcf527d6cdd0a81116">
  <xsd:schema xmlns:xsd="http://www.w3.org/2001/XMLSchema" xmlns:xs="http://www.w3.org/2001/XMLSchema" xmlns:p="http://schemas.microsoft.com/office/2006/metadata/properties" xmlns:ns2="48144c4b-c7bb-4202-aa33-bc1a9b52dea9" targetNamespace="http://schemas.microsoft.com/office/2006/metadata/properties" ma:root="true" ma:fieldsID="fbace36d6bc33f3794858c741b2ac142" ns2:_="">
    <xsd:import namespace="48144c4b-c7bb-4202-aa33-bc1a9b52d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144c4b-c7bb-4202-aa33-bc1a9b52de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E36936-0C48-4CDA-BB11-4942579C4738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8144c4b-c7bb-4202-aa33-bc1a9b52dea9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F4A6786-72D6-41A5-A46A-53DAFC15DB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144c4b-c7bb-4202-aa33-bc1a9b52de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7D5F67-78BE-458D-8AE9-44F3C3065D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5583</Words>
  <Application>Microsoft Office PowerPoint</Application>
  <PresentationFormat>Widescreen</PresentationFormat>
  <Paragraphs>855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Aptos</vt:lpstr>
      <vt:lpstr>Arial</vt:lpstr>
      <vt:lpstr>Arial,Sans-Serif</vt:lpstr>
      <vt:lpstr>Calibri</vt:lpstr>
      <vt:lpstr>Courier New</vt:lpstr>
      <vt:lpstr>FoundrySterling</vt:lpstr>
      <vt:lpstr>Segoe UI</vt:lpstr>
      <vt:lpstr>Segoe UI Black</vt:lpstr>
      <vt:lpstr>Segoe UI Semilight</vt:lpstr>
      <vt:lpstr>Symbol</vt:lpstr>
      <vt:lpstr>Times New Roman</vt:lpstr>
      <vt:lpstr>Vic</vt:lpstr>
      <vt:lpstr>Office Theme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 GUIDE General Surgery</vt:lpstr>
      <vt:lpstr>REFERRAL GUIDE General Surgery</vt:lpstr>
      <vt:lpstr>REFERRAL GUIDE General Surgery</vt:lpstr>
      <vt:lpstr>REFERRALGUIDE General Surgery</vt:lpstr>
      <vt:lpstr>REFERRAL GUIDE General Surgery</vt:lpstr>
      <vt:lpstr>REFERRAL GUIDE General Surgery</vt:lpstr>
      <vt:lpstr>REFERRAL GUIDE General Surgery</vt:lpstr>
      <vt:lpstr>REFERRAL 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  <vt:lpstr>REFERRAL GUIDE General Surgery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Bieleny</dc:creator>
  <cp:lastModifiedBy>Fiona Christensen (BCH)</cp:lastModifiedBy>
  <cp:revision>261</cp:revision>
  <cp:lastPrinted>2024-06-02T23:35:11Z</cp:lastPrinted>
  <dcterms:created xsi:type="dcterms:W3CDTF">2024-05-31T04:54:13Z</dcterms:created>
  <dcterms:modified xsi:type="dcterms:W3CDTF">2025-08-14T05:25:34Z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0x010100A05D9FA3A19F1E44A8B17F9E44869D71</vt:lpwstr>
  </property>
  <property fmtid="{D5CDD505-2E9C-101B-9397-08002B2CF9AE}" pid="3" name="MediaServiceImageTags">
    <vt:lpwstr/>
  </property>
  <property fmtid="{D5CDD505-2E9C-101B-9397-08002B2CF9AE}" pid="4" name="Order">
    <vt:r8>238300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