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62" r:id="rId5"/>
    <p:sldId id="260" r:id="rId6"/>
    <p:sldId id="256" r:id="rId7"/>
    <p:sldId id="264" r:id="rId8"/>
    <p:sldId id="269" r:id="rId9"/>
    <p:sldId id="267" r:id="rId10"/>
    <p:sldId id="263" r:id="rId11"/>
    <p:sldId id="268" r:id="rId12"/>
    <p:sldId id="266" r:id="rId13"/>
    <p:sldId id="270" r:id="rId14"/>
    <p:sldId id="265" r:id="rId15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C85D"/>
    <a:srgbClr val="DAE6EE"/>
    <a:srgbClr val="9BBDD1"/>
    <a:srgbClr val="E8F1D7"/>
    <a:srgbClr val="68BCBD"/>
    <a:srgbClr val="4D97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78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1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7E60BF-1C0E-4C4C-A563-5944A7D3EE8C}" type="datetimeFigureOut">
              <a:rPr lang="en-AU" smtClean="0"/>
              <a:t>14/08/2025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A1E76C-F4E1-44DE-99A5-31AC8B5AA3B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85023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1E76C-F4E1-44DE-99A5-31AC8B5AA3BF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498395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1E76C-F4E1-44DE-99A5-31AC8B5AA3BF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52966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1E76C-F4E1-44DE-99A5-31AC8B5AA3BF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41490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1E76C-F4E1-44DE-99A5-31AC8B5AA3BF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680035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1E76C-F4E1-44DE-99A5-31AC8B5AA3BF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37692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1E76C-F4E1-44DE-99A5-31AC8B5AA3BF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7422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1E76C-F4E1-44DE-99A5-31AC8B5AA3BF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648929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1E76C-F4E1-44DE-99A5-31AC8B5AA3BF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144418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1E76C-F4E1-44DE-99A5-31AC8B5AA3BF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302340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7A1E76C-F4E1-44DE-99A5-31AC8B5AA3BF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78904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EBB3E-04EE-F9E8-6B60-309AF08B58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Guidelines - Name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193B7-88BC-AC8F-E3C0-1C3AD8CF95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9383" y="1253331"/>
            <a:ext cx="5644531" cy="505121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8DE9885-91CF-6BCB-3BF1-2191CD81E388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238088" y="1253330"/>
            <a:ext cx="5562027" cy="50512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52370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D2521-1C79-5DBF-9D84-741A168A7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B55CAD-6487-B8F1-98EA-10BDA24235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1865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D3E5EE-4C70-B042-CF37-0CB93D6542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D31722-0A59-E72C-7D2D-E616C1C1DA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72304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FD5CB-07C0-7208-4009-94FD9ED808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Guidelines - Name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211DDC-473A-753C-7261-3C5FA31A0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383" y="1285660"/>
            <a:ext cx="11550315" cy="50188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4004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EBB3E-04EE-F9E8-6B60-309AF08B58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Condition - Name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193B7-88BC-AC8F-E3C0-1C3AD8CF95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9383" y="1253331"/>
            <a:ext cx="5644531" cy="50443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8DE9885-91CF-6BCB-3BF1-2191CD81E388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297672" y="1253331"/>
            <a:ext cx="5562027" cy="50443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79719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C2C28-BE6A-EEFE-5D40-2F20B8F84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53108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2919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E3A70-AB67-18F7-3AAF-79FAACD5AF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009" y="1149864"/>
            <a:ext cx="11495314" cy="2387600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B41EC0-EA38-ED10-0C6F-25425722A10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30009" y="3602038"/>
            <a:ext cx="11550315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Master subtitle style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2191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07ACE-A30D-0969-5570-0873EA4ED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73C6B3-732F-D551-A9AF-DA7791DE9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9691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42383-5379-565C-1D90-BC4723A91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B0F282-A5A2-A022-9940-99DD016B75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9D927C-C0EF-4D39-AAF4-D21963E2EB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5311C5-56B6-9CF9-ABB4-7BC614674A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789A37-9018-061B-377A-B6BEE729FF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90442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A8CCF-9D08-9A15-2C25-EC48EE319E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80114" y="1262432"/>
            <a:ext cx="7727711" cy="529649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A6D96B-0CC4-5E6E-816F-84E0297F7E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84175" y="1262432"/>
            <a:ext cx="3641557" cy="523044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0AAE0FCC-0EFA-48C3-2407-9DB7393A6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7924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E1FEA3-E17B-19F2-C96C-9C710C106E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49" y="264696"/>
            <a:ext cx="9542761" cy="8105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42B9D0-0799-D136-8CC2-5212433580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9383" y="1285659"/>
            <a:ext cx="11550315" cy="53076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DCD8719-C904-20BE-D34B-7ED50F3BF83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56"/>
          <a:stretch/>
        </p:blipFill>
        <p:spPr bwMode="auto">
          <a:xfrm>
            <a:off x="9793637" y="0"/>
            <a:ext cx="2142765" cy="128565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036295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0" r:id="rId2"/>
    <p:sldLayoutId id="2147483660" r:id="rId3"/>
    <p:sldLayoutId id="2147483654" r:id="rId4"/>
    <p:sldLayoutId id="2147483655" r:id="rId5"/>
    <p:sldLayoutId id="2147483649" r:id="rId6"/>
    <p:sldLayoutId id="2147483651" r:id="rId7"/>
    <p:sldLayoutId id="2147483653" r:id="rId8"/>
    <p:sldLayoutId id="2147483656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300"/>
        </a:spcBef>
        <a:spcAft>
          <a:spcPts val="300"/>
        </a:spcAft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Segoe UI Semilight" panose="020B0402040204020203" pitchFamily="34" charset="0"/>
          <a:ea typeface="+mn-ea"/>
          <a:cs typeface="Segoe UI Semilight" panose="020B04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src.health.vic.gov.au/specialities" TargetMode="External"/><Relationship Id="rId3" Type="http://schemas.openxmlformats.org/officeDocument/2006/relationships/hyperlink" Target="mailto:Fiona.clarke@basscoasthealth.org.au" TargetMode="External"/><Relationship Id="rId7" Type="http://schemas.openxmlformats.org/officeDocument/2006/relationships/hyperlink" Target="https://www.health.vic.gov.au/patient-care/minimum-information-referrals-non-admitted-specialist-service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gphn.org.au/what-we-do/gippsland-pathways/" TargetMode="External"/><Relationship Id="rId5" Type="http://schemas.openxmlformats.org/officeDocument/2006/relationships/hyperlink" Target="https://www.basscoasthealth.org.au/sites/default/files/2022-02/MR-309%20Outpatient%20specialist%20clinic%20referral.pdf" TargetMode="External"/><Relationship Id="rId4" Type="http://schemas.openxmlformats.org/officeDocument/2006/relationships/hyperlink" Target="mailto:Access@basscoasthealth.org.au" TargetMode="External"/><Relationship Id="rId9" Type="http://schemas.openxmlformats.org/officeDocument/2006/relationships/hyperlink" Target="https://view.officeapps.live.com/op/view.aspx?src=https%3A%2F%2Fcontent.health.vic.gov.au%2Fsites%2Fdefault%2Ffiles%2F2023-01%2Fmanaging-referrals-to-non-admitted-specialist-services-policy-100123.docx&amp;wdOrigin=BROWSELINK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src.health.vic.gov.au/specialitie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slide" Target="slid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src.health.vic.gov.au/specialitie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slide" Target="slide5.xml"/><Relationship Id="rId7" Type="http://schemas.openxmlformats.org/officeDocument/2006/relationships/slide" Target="slide8.xml"/><Relationship Id="rId2" Type="http://schemas.openxmlformats.org/officeDocument/2006/relationships/slide" Target="slide4.xml"/><Relationship Id="rId1" Type="http://schemas.openxmlformats.org/officeDocument/2006/relationships/slideLayout" Target="../slideLayouts/slideLayout4.xml"/><Relationship Id="rId6" Type="http://schemas.openxmlformats.org/officeDocument/2006/relationships/slide" Target="slide9.xml"/><Relationship Id="rId5" Type="http://schemas.openxmlformats.org/officeDocument/2006/relationships/slide" Target="slide7.xml"/><Relationship Id="rId4" Type="http://schemas.openxmlformats.org/officeDocument/2006/relationships/slide" Target="slide6.xml"/><Relationship Id="rId9" Type="http://schemas.openxmlformats.org/officeDocument/2006/relationships/slide" Target="slide1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rc.health.vic.gov.au/specialitie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rc.health.vic.gov.au/specialitie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rc.health.vic.gov.au/specialitie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rc.health.vic.gov.au/specialitie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src.health.vic.gov.au/specialitie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src.health.vic.gov.au/specialitie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F7E052-A40B-6149-9146-005C96DA4CA7}"/>
              </a:ext>
            </a:extLst>
          </p:cNvPr>
          <p:cNvSpPr/>
          <p:nvPr/>
        </p:nvSpPr>
        <p:spPr>
          <a:xfrm>
            <a:off x="0" y="1176557"/>
            <a:ext cx="12192000" cy="5706517"/>
          </a:xfrm>
          <a:prstGeom prst="rect">
            <a:avLst/>
          </a:prstGeom>
          <a:solidFill>
            <a:srgbClr val="DAE6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GB" sz="1800" b="1" i="0" u="none" strike="noStrike" baseline="0" dirty="0">
              <a:solidFill>
                <a:srgbClr val="000000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A5D3AA8-AA64-4250-83C4-6C0A43582A11}"/>
              </a:ext>
            </a:extLst>
          </p:cNvPr>
          <p:cNvSpPr/>
          <p:nvPr/>
        </p:nvSpPr>
        <p:spPr>
          <a:xfrm>
            <a:off x="8212174" y="1662497"/>
            <a:ext cx="3735366" cy="50013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spcBef>
                <a:spcPts val="300"/>
              </a:spcBef>
              <a:spcAft>
                <a:spcPts val="300"/>
              </a:spcAft>
            </a:pPr>
            <a:endParaRPr lang="en-GB" sz="1100" b="0" i="0" u="none" strike="noStrike" baseline="0" dirty="0">
              <a:solidFill>
                <a:srgbClr val="000000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1F74C5D-4CEC-4CE2-A65B-7789769C0941}"/>
              </a:ext>
            </a:extLst>
          </p:cNvPr>
          <p:cNvSpPr/>
          <p:nvPr/>
        </p:nvSpPr>
        <p:spPr>
          <a:xfrm>
            <a:off x="4205459" y="1666368"/>
            <a:ext cx="3793992" cy="50013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0D28CC-D51F-701B-3286-9AFE69AB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50" y="264696"/>
            <a:ext cx="9490342" cy="810532"/>
          </a:xfrm>
        </p:spPr>
        <p:txBody>
          <a:bodyPr>
            <a:normAutofit/>
          </a:bodyPr>
          <a:lstStyle/>
          <a:p>
            <a:r>
              <a:rPr lang="en-AU" sz="1400" b="1" dirty="0">
                <a:latin typeface="Segoe UI"/>
                <a:cs typeface="Segoe UI"/>
              </a:rPr>
              <a:t>REFERRAL GUIDE</a:t>
            </a:r>
            <a:br>
              <a:rPr lang="en-AU" dirty="0"/>
            </a:br>
            <a:r>
              <a:rPr lang="en-AU" dirty="0">
                <a:solidFill>
                  <a:srgbClr val="4D97C8"/>
                </a:solidFill>
                <a:latin typeface="Segoe UI"/>
                <a:cs typeface="Segoe UI"/>
              </a:rPr>
              <a:t>Infectious Diseases (ID)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0938EB0-BC6C-8509-083B-106E9517E9B5}"/>
              </a:ext>
            </a:extLst>
          </p:cNvPr>
          <p:cNvSpPr txBox="1"/>
          <p:nvPr/>
        </p:nvSpPr>
        <p:spPr>
          <a:xfrm>
            <a:off x="4711469" y="350530"/>
            <a:ext cx="4215243" cy="6001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A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Semilight"/>
                <a:cs typeface="Segoe UI Semilight"/>
              </a:rPr>
              <a:t>The Infectious Diseases (ID) service provides specialist consultation for the treatment of acute and chronic diseases due to organisms ranging in size from viruses to parasitic worms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F64D569-30D1-12FC-9311-28BDF5EBB201}"/>
              </a:ext>
            </a:extLst>
          </p:cNvPr>
          <p:cNvCxnSpPr/>
          <p:nvPr/>
        </p:nvCxnSpPr>
        <p:spPr>
          <a:xfrm>
            <a:off x="4640381" y="360382"/>
            <a:ext cx="0" cy="568150"/>
          </a:xfrm>
          <a:prstGeom prst="line">
            <a:avLst/>
          </a:prstGeom>
          <a:ln>
            <a:solidFill>
              <a:srgbClr val="4D97C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92CF0F98-F65A-6DF9-7BCB-F1762889FCF6}"/>
              </a:ext>
            </a:extLst>
          </p:cNvPr>
          <p:cNvSpPr/>
          <p:nvPr/>
        </p:nvSpPr>
        <p:spPr>
          <a:xfrm>
            <a:off x="247445" y="1666369"/>
            <a:ext cx="3745977" cy="8925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2A73B6D-F2AF-2410-CC39-3B0F4014DA58}"/>
              </a:ext>
            </a:extLst>
          </p:cNvPr>
          <p:cNvSpPr txBox="1"/>
          <p:nvPr/>
        </p:nvSpPr>
        <p:spPr>
          <a:xfrm>
            <a:off x="353888" y="1690472"/>
            <a:ext cx="3607112" cy="8225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100" b="1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Name: Dr Fiona Clarke</a:t>
            </a:r>
          </a:p>
          <a:p>
            <a:pPr>
              <a:lnSpc>
                <a:spcPct val="150000"/>
              </a:lnSpc>
            </a:pPr>
            <a:r>
              <a:rPr lang="en-GB" sz="11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Infectio</a:t>
            </a:r>
            <a:r>
              <a:rPr lang="en-GB" sz="110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us Diseases Consultant</a:t>
            </a:r>
            <a:endParaRPr lang="en-GB" sz="1100" b="0" i="0" u="none" strike="noStrike" baseline="0" dirty="0">
              <a:solidFill>
                <a:srgbClr val="000000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110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Email: </a:t>
            </a:r>
            <a:r>
              <a:rPr lang="en-GB" sz="110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3"/>
              </a:rPr>
              <a:t>Fiona.clarke@basscoasthealth.org.au</a:t>
            </a:r>
            <a:r>
              <a:rPr lang="en-GB" sz="110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  <a:endParaRPr lang="en-GB" sz="1100" b="0" i="0" u="none" strike="noStrike" baseline="0" dirty="0">
              <a:solidFill>
                <a:srgbClr val="000000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11A25EE-9E0F-36F4-10A3-ED99C8ED33F2}"/>
              </a:ext>
            </a:extLst>
          </p:cNvPr>
          <p:cNvSpPr txBox="1"/>
          <p:nvPr/>
        </p:nvSpPr>
        <p:spPr>
          <a:xfrm>
            <a:off x="247445" y="1206282"/>
            <a:ext cx="1513027" cy="4562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8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Clinical Lead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99C8525F-3289-0124-6FB1-83BD53C0184F}"/>
              </a:ext>
            </a:extLst>
          </p:cNvPr>
          <p:cNvSpPr/>
          <p:nvPr/>
        </p:nvSpPr>
        <p:spPr>
          <a:xfrm>
            <a:off x="257370" y="3066822"/>
            <a:ext cx="3772664" cy="35970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E5C412D-F42C-7944-9407-AA756D84D296}"/>
              </a:ext>
            </a:extLst>
          </p:cNvPr>
          <p:cNvSpPr txBox="1"/>
          <p:nvPr/>
        </p:nvSpPr>
        <p:spPr>
          <a:xfrm>
            <a:off x="353888" y="3177962"/>
            <a:ext cx="3536640" cy="36625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100" b="0" i="0" dirty="0">
                <a:solidFill>
                  <a:srgbClr val="343A40"/>
                </a:solidFill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All new referrals for Specialist Outpatient Clinics require a </a:t>
            </a:r>
            <a:r>
              <a:rPr lang="en-AU" sz="1100" b="1" i="0" dirty="0">
                <a:solidFill>
                  <a:srgbClr val="343A40"/>
                </a:solidFill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medical referral.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100" dirty="0">
                <a:solidFill>
                  <a:srgbClr val="343A4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All new referrals </a:t>
            </a:r>
            <a:r>
              <a:rPr lang="en-AU" sz="1100" b="0" i="0" dirty="0">
                <a:solidFill>
                  <a:srgbClr val="343A40"/>
                </a:solidFill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are processed by the BCH Access Department.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1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The </a:t>
            </a:r>
            <a:r>
              <a:rPr lang="en-GB" sz="1100" b="1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preferred mode </a:t>
            </a:r>
            <a:r>
              <a:rPr lang="en-GB" sz="11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for external referrals to the Access Department is Fax (03) 9102 5307.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1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Internal referrals from within Bass Coast Health can be sent via email (</a:t>
            </a:r>
            <a:r>
              <a:rPr lang="en-GB" sz="11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4"/>
              </a:rPr>
              <a:t>Access@basscoasthealth.org.au</a:t>
            </a:r>
            <a:r>
              <a:rPr lang="en-GB" sz="11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)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1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For further information on new referrals and services provided via the BCH Access Team on (03) 5671 3175 or by email to </a:t>
            </a:r>
            <a:r>
              <a:rPr lang="en-GB" sz="11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4"/>
              </a:rPr>
              <a:t>Access@basscoasthealth.org.au</a:t>
            </a:r>
            <a:r>
              <a:rPr lang="en-GB" sz="11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100" b="1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Relevant referral form</a:t>
            </a:r>
            <a:endParaRPr lang="en-AU" sz="1100" b="0" i="0" u="none" strike="noStrike" baseline="0" dirty="0">
              <a:solidFill>
                <a:srgbClr val="000000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1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5"/>
              </a:rPr>
              <a:t>Outpatient specialist clinic referral (MR-309) </a:t>
            </a:r>
            <a:endParaRPr lang="en-GB" sz="1100" b="0" i="0" u="none" strike="noStrike" baseline="0" dirty="0">
              <a:solidFill>
                <a:srgbClr val="0000FF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Referrer guidance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Clinically recommended guidance for referrers is available through 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  <a:hlinkClick r:id="rId6"/>
              </a:rPr>
              <a:t>Gippsland Pathways</a:t>
            </a: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.</a:t>
            </a:r>
            <a:endParaRPr kumimoji="0" lang="en-GB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GB" sz="1100" b="0" i="0" u="none" strike="noStrike" baseline="0" dirty="0">
              <a:solidFill>
                <a:srgbClr val="0000FF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CEFEFB6-A5C9-0857-207A-C1362E28BFB9}"/>
              </a:ext>
            </a:extLst>
          </p:cNvPr>
          <p:cNvSpPr txBox="1"/>
          <p:nvPr/>
        </p:nvSpPr>
        <p:spPr>
          <a:xfrm>
            <a:off x="244460" y="2686029"/>
            <a:ext cx="1702935" cy="457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8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How to Refer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07BE438-8D17-4937-BAE6-890EF745162E}"/>
              </a:ext>
            </a:extLst>
          </p:cNvPr>
          <p:cNvSpPr txBox="1"/>
          <p:nvPr/>
        </p:nvSpPr>
        <p:spPr>
          <a:xfrm>
            <a:off x="4205459" y="1206282"/>
            <a:ext cx="1914183" cy="457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8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Eligibility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1CF5F56-A55E-4A83-ACD8-267484C98139}"/>
              </a:ext>
            </a:extLst>
          </p:cNvPr>
          <p:cNvSpPr txBox="1"/>
          <p:nvPr/>
        </p:nvSpPr>
        <p:spPr>
          <a:xfrm>
            <a:off x="4359691" y="1916412"/>
            <a:ext cx="3524263" cy="44935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1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Prior to referral, please check and ensure all referrals for Specialist Outpatient Clinics  </a:t>
            </a:r>
            <a:r>
              <a:rPr lang="en-GB" sz="1100" b="1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meet;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b="1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  <a:r>
              <a:rPr lang="en-GB" sz="110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7"/>
              </a:rPr>
              <a:t>Minimal Referral Criteria</a:t>
            </a:r>
            <a:endParaRPr lang="en-GB" sz="1100" dirty="0">
              <a:solidFill>
                <a:srgbClr val="0000FF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b="1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  <a:r>
              <a:rPr lang="en-GB" sz="11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8"/>
              </a:rPr>
              <a:t>State-wide Referral Criteria </a:t>
            </a:r>
            <a:r>
              <a:rPr lang="en-GB" sz="11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(where applicable),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L</a:t>
            </a:r>
            <a:r>
              <a:rPr lang="en-GB" sz="11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ocal BCH service </a:t>
            </a:r>
            <a:r>
              <a:rPr lang="en-GB" sz="110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eligibility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1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100" b="0" i="0" dirty="0">
                <a:solidFill>
                  <a:srgbClr val="343A40"/>
                </a:solidFill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Please note, the </a:t>
            </a:r>
            <a:r>
              <a:rPr lang="en-GB" sz="11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9"/>
              </a:rPr>
              <a:t>Managing referrals to non-admitted specialist services policy</a:t>
            </a:r>
            <a:r>
              <a:rPr lang="en-GB" sz="110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  <a:r>
              <a:rPr lang="en-AU" sz="1100" b="0" i="0" dirty="0">
                <a:solidFill>
                  <a:srgbClr val="343A40"/>
                </a:solidFill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states that we must not accept referrals that are incomplete or do not have the required information to assess.</a:t>
            </a:r>
            <a:endParaRPr lang="en-GB" sz="1100" b="0" i="0" u="none" strike="noStrike" baseline="0" dirty="0">
              <a:solidFill>
                <a:srgbClr val="0000FF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algn="l"/>
            <a:endParaRPr lang="en-AU" sz="1100" b="0" i="0" dirty="0">
              <a:solidFill>
                <a:srgbClr val="343A40"/>
              </a:solidFill>
              <a:effectLst/>
              <a:latin typeface="FoundrySterling"/>
            </a:endParaRPr>
          </a:p>
          <a:p>
            <a:pPr algn="l"/>
            <a:r>
              <a:rPr lang="en-AU" sz="1100" b="0" i="0" dirty="0">
                <a:solidFill>
                  <a:srgbClr val="343A40"/>
                </a:solidFill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Once we receive a referral we will </a:t>
            </a:r>
            <a:r>
              <a:rPr lang="en-AU" sz="1100" b="1" i="0" dirty="0">
                <a:solidFill>
                  <a:srgbClr val="343A40"/>
                </a:solidFill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review to ensure</a:t>
            </a:r>
            <a:r>
              <a:rPr lang="en-AU" sz="1100" b="0" i="0" dirty="0">
                <a:solidFill>
                  <a:srgbClr val="343A40"/>
                </a:solidFill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:</a:t>
            </a:r>
          </a:p>
          <a:p>
            <a:pPr marL="171450" indent="-171450"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b="0" i="0" dirty="0">
                <a:solidFill>
                  <a:srgbClr val="343A40"/>
                </a:solidFill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We have all the information we need to progress</a:t>
            </a:r>
          </a:p>
          <a:p>
            <a:pPr marL="171450" indent="-171450"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b="0" i="0" dirty="0">
                <a:solidFill>
                  <a:srgbClr val="343A40"/>
                </a:solidFill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The referral meets the Minimum referral criteria, State-wide Referral Criteria (where applicable) as well as local BCH service eligibility</a:t>
            </a:r>
          </a:p>
          <a:p>
            <a:pPr marL="171450" indent="-171450"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b="0" i="0" dirty="0">
                <a:solidFill>
                  <a:srgbClr val="343A40"/>
                </a:solidFill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Identify the best service/s to meet your patients’ needs and</a:t>
            </a:r>
          </a:p>
          <a:p>
            <a:pPr marL="171450" indent="-171450"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b="0" i="0" dirty="0">
                <a:solidFill>
                  <a:srgbClr val="343A40"/>
                </a:solidFill>
                <a:effectLst/>
                <a:latin typeface="Segoe UI Semilight" panose="020B0402040204020203" pitchFamily="34" charset="0"/>
                <a:cs typeface="Segoe UI Semilight" panose="020B0402040204020203" pitchFamily="34" charset="0"/>
              </a:rPr>
              <a:t>Assign a referral priority, urgent or routine</a:t>
            </a:r>
          </a:p>
          <a:p>
            <a:pPr marL="171450" indent="-171450" algn="l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solidFill>
                  <a:srgbClr val="343A4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Provide a notification of a referral outcome</a:t>
            </a:r>
            <a:endParaRPr lang="en-AU" sz="1100" b="0" i="0" dirty="0">
              <a:solidFill>
                <a:srgbClr val="343A40"/>
              </a:solidFill>
              <a:effectLst/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sz="1100" dirty="0">
              <a:solidFill>
                <a:srgbClr val="0000FF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00F7024-36CA-41F5-964C-6D7BE1EF6501}"/>
              </a:ext>
            </a:extLst>
          </p:cNvPr>
          <p:cNvSpPr txBox="1"/>
          <p:nvPr/>
        </p:nvSpPr>
        <p:spPr>
          <a:xfrm>
            <a:off x="8212174" y="1206282"/>
            <a:ext cx="2582945" cy="457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US" sz="18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Referral Processing</a:t>
            </a:r>
            <a:endParaRPr lang="en-AU" sz="1800" i="0" u="none" strike="noStrike" baseline="0" dirty="0">
              <a:solidFill>
                <a:srgbClr val="00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A3F2675-0A54-469B-905B-486AE8C8FEAD}"/>
              </a:ext>
            </a:extLst>
          </p:cNvPr>
          <p:cNvSpPr txBox="1"/>
          <p:nvPr/>
        </p:nvSpPr>
        <p:spPr>
          <a:xfrm>
            <a:off x="8387598" y="1756897"/>
            <a:ext cx="3384517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srgbClr val="343A40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Accepted referrals are </a:t>
            </a:r>
            <a:r>
              <a:rPr kumimoji="0" lang="en-AU" sz="1100" b="1" i="0" u="none" strike="noStrike" kern="1200" cap="none" spc="0" normalizeH="0" baseline="0" noProof="0" dirty="0">
                <a:ln>
                  <a:noFill/>
                </a:ln>
                <a:solidFill>
                  <a:srgbClr val="343A40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triaged according to priority </a:t>
            </a: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srgbClr val="343A40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by our specialist doctors/health professionals, as ‘urgent’ or ‘routine’.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srgbClr val="343A40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High priority, ‘urgent’ access, is assigned to patients that have a condition with potential to deteriorate quickly, with significant consequences for health and quality of life if not managed promptly.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srgbClr val="343A40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For </a:t>
            </a:r>
            <a:r>
              <a:rPr kumimoji="0" lang="en-AU" sz="1100" b="1" u="none" strike="noStrike" kern="1200" cap="none" spc="0" normalizeH="0" baseline="0" noProof="0" dirty="0">
                <a:ln>
                  <a:noFill/>
                </a:ln>
                <a:solidFill>
                  <a:srgbClr val="343A40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urgent referrals</a:t>
            </a: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srgbClr val="343A40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, we will contact the patient and aim to schedule an appointment within 30 days or at the earliest available time.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srgbClr val="343A40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For </a:t>
            </a:r>
            <a:r>
              <a:rPr kumimoji="0" lang="en-AU" sz="1100" b="1" i="0" u="none" strike="noStrike" kern="1200" cap="none" spc="0" normalizeH="0" baseline="0" noProof="0" dirty="0">
                <a:ln>
                  <a:noFill/>
                </a:ln>
                <a:solidFill>
                  <a:srgbClr val="343A40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routine referrals</a:t>
            </a: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srgbClr val="343A40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, we will notify you and the patient of a routine appointment date or the transfer onto a service waitlist and aim to schedule an initial appointment within 365 days.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AU" sz="1100" b="0" i="0" u="none" strike="noStrike" kern="1200" cap="none" spc="0" normalizeH="0" baseline="0" noProof="0" dirty="0">
              <a:ln>
                <a:noFill/>
              </a:ln>
              <a:solidFill>
                <a:srgbClr val="343A40"/>
              </a:solidFill>
              <a:effectLst/>
              <a:uLnTx/>
              <a:uFillTx/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srgbClr val="343A40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Within 8 working days, we will aim to send you and your patient notification of the </a:t>
            </a:r>
            <a:r>
              <a:rPr kumimoji="0" lang="en-AU" sz="1100" b="1" i="0" u="none" strike="noStrike" kern="1200" cap="none" spc="0" normalizeH="0" baseline="0" noProof="0" dirty="0">
                <a:ln>
                  <a:noFill/>
                </a:ln>
                <a:solidFill>
                  <a:srgbClr val="343A40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referral outcome</a:t>
            </a:r>
            <a:r>
              <a:rPr kumimoji="0" lang="en-AU" sz="1100" b="0" i="0" u="none" strike="noStrike" kern="1200" cap="none" spc="0" normalizeH="0" baseline="0" noProof="0" dirty="0">
                <a:ln>
                  <a:noFill/>
                </a:ln>
                <a:solidFill>
                  <a:srgbClr val="343A40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, i.e. if the referral has been: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Accepted and an appointment has been scheduled OR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Accepted and the patient has been placed on a service waiting list OR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light" panose="020B0402040204020203" pitchFamily="34" charset="0"/>
                <a:ea typeface="+mn-ea"/>
                <a:cs typeface="Segoe UI Semilight" panose="020B0402040204020203" pitchFamily="34" charset="0"/>
              </a:rPr>
              <a:t>Not accepted and the reasons why </a:t>
            </a:r>
          </a:p>
        </p:txBody>
      </p:sp>
    </p:spTree>
    <p:extLst>
      <p:ext uri="{BB962C8B-B14F-4D97-AF65-F5344CB8AC3E}">
        <p14:creationId xmlns:p14="http://schemas.microsoft.com/office/powerpoint/2010/main" val="3429067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F7E052-A40B-6149-9146-005C96DA4CA7}"/>
              </a:ext>
            </a:extLst>
          </p:cNvPr>
          <p:cNvSpPr/>
          <p:nvPr/>
        </p:nvSpPr>
        <p:spPr>
          <a:xfrm>
            <a:off x="0" y="1179472"/>
            <a:ext cx="12192000" cy="5706518"/>
          </a:xfrm>
          <a:prstGeom prst="rect">
            <a:avLst/>
          </a:prstGeom>
          <a:solidFill>
            <a:srgbClr val="DAE6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3878D67-D9A0-057F-2952-124730B585DB}"/>
              </a:ext>
            </a:extLst>
          </p:cNvPr>
          <p:cNvSpPr/>
          <p:nvPr/>
        </p:nvSpPr>
        <p:spPr>
          <a:xfrm>
            <a:off x="7529438" y="1863934"/>
            <a:ext cx="4308512" cy="48039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0D28CC-D51F-701B-3286-9AFE69AB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50" y="264696"/>
            <a:ext cx="9490342" cy="810532"/>
          </a:xfrm>
        </p:spPr>
        <p:txBody>
          <a:bodyPr>
            <a:normAutofit/>
          </a:bodyPr>
          <a:lstStyle/>
          <a:p>
            <a:r>
              <a:rPr lang="en-AU" sz="1400" b="1" dirty="0">
                <a:latin typeface="Segoe UI"/>
                <a:cs typeface="Segoe UI"/>
              </a:rPr>
              <a:t>REFERRAL GUIDE</a:t>
            </a:r>
            <a:br>
              <a:rPr lang="en-AU" dirty="0"/>
            </a:br>
            <a:r>
              <a:rPr lang="en-AU" dirty="0">
                <a:solidFill>
                  <a:srgbClr val="4D97C8"/>
                </a:solidFill>
                <a:latin typeface="Segoe UI"/>
                <a:cs typeface="Segoe UI"/>
              </a:rPr>
              <a:t>Infectious Diseases (ID)</a:t>
            </a:r>
            <a:endParaRPr lang="en-US" dirty="0">
              <a:latin typeface="Segoe UI"/>
              <a:cs typeface="Segoe U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605F10-F369-1EC0-27BD-BA796D987C04}"/>
              </a:ext>
            </a:extLst>
          </p:cNvPr>
          <p:cNvSpPr/>
          <p:nvPr/>
        </p:nvSpPr>
        <p:spPr>
          <a:xfrm>
            <a:off x="351798" y="2417130"/>
            <a:ext cx="3048179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02DEBF-AD78-8932-DE9D-F83DEB4F3850}"/>
              </a:ext>
            </a:extLst>
          </p:cNvPr>
          <p:cNvSpPr txBox="1"/>
          <p:nvPr/>
        </p:nvSpPr>
        <p:spPr>
          <a:xfrm>
            <a:off x="483483" y="2912618"/>
            <a:ext cx="2509284" cy="1084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Post hospital presentation/admission and initial management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Referrals are usually linked with Hospital In The Home (HITH)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85E67D-CEF5-95FB-271A-AF37BD06AD54}"/>
              </a:ext>
            </a:extLst>
          </p:cNvPr>
          <p:cNvSpPr txBox="1"/>
          <p:nvPr/>
        </p:nvSpPr>
        <p:spPr>
          <a:xfrm>
            <a:off x="354050" y="1430810"/>
            <a:ext cx="9243606" cy="3668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800" dirty="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Segoe UI Semilight" panose="020B0402040204020203" pitchFamily="34" charset="0"/>
              </a:rPr>
              <a:t>Osteomyelitis; Orthopaedic Joint Infection</a:t>
            </a:r>
            <a:r>
              <a:rPr lang="en-AU" dirty="0">
                <a:latin typeface="Segoe UI Semilight" panose="020B0402040204020203" pitchFamily="34" charset="0"/>
                <a:ea typeface="Calibri" panose="020F0502020204030204" pitchFamily="34" charset="0"/>
                <a:cs typeface="Segoe UI Semilight" panose="020B0402040204020203" pitchFamily="34" charset="0"/>
              </a:rPr>
              <a:t>; </a:t>
            </a:r>
            <a:r>
              <a:rPr lang="en-AU" sz="1800" dirty="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Segoe UI Semilight" panose="020B0402040204020203" pitchFamily="34" charset="0"/>
              </a:rPr>
              <a:t>Spinal Infection</a:t>
            </a:r>
            <a:r>
              <a:rPr lang="en-AU" dirty="0">
                <a:latin typeface="Segoe UI Semilight" panose="020B0402040204020203" pitchFamily="34" charset="0"/>
                <a:ea typeface="Calibri" panose="020F0502020204030204" pitchFamily="34" charset="0"/>
                <a:cs typeface="Segoe UI Semilight" panose="020B0402040204020203" pitchFamily="34" charset="0"/>
              </a:rPr>
              <a:t> </a:t>
            </a:r>
            <a:endParaRPr lang="en-AU" sz="1800" dirty="0">
              <a:effectLst/>
              <a:latin typeface="Segoe UI Semilight" panose="020B0402040204020203" pitchFamily="34" charset="0"/>
              <a:ea typeface="Calibri" panose="020F0502020204030204" pitchFamily="34" charset="0"/>
              <a:cs typeface="Segoe UI Semilight" panose="020B04020402040202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C4420E-B30B-1618-6DAE-BA29E2A72B79}"/>
              </a:ext>
            </a:extLst>
          </p:cNvPr>
          <p:cNvSpPr txBox="1"/>
          <p:nvPr/>
        </p:nvSpPr>
        <p:spPr>
          <a:xfrm>
            <a:off x="483483" y="2596126"/>
            <a:ext cx="181744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When to refer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5B41297-629E-87BB-6717-7CC7E8C5A90B}"/>
              </a:ext>
            </a:extLst>
          </p:cNvPr>
          <p:cNvSpPr txBox="1"/>
          <p:nvPr/>
        </p:nvSpPr>
        <p:spPr>
          <a:xfrm>
            <a:off x="9009302" y="3287407"/>
            <a:ext cx="253583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Post initial hospital consult</a:t>
            </a: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CDCE736-31A7-624C-9CFF-C10020CF2BD4}"/>
              </a:ext>
            </a:extLst>
          </p:cNvPr>
          <p:cNvSpPr txBox="1"/>
          <p:nvPr/>
        </p:nvSpPr>
        <p:spPr>
          <a:xfrm>
            <a:off x="9055765" y="4780542"/>
            <a:ext cx="25358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Ongoing management</a:t>
            </a:r>
            <a:endParaRPr lang="en-AU" sz="10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A20B09A5-F121-F1BD-993A-3C80C541CEC4}"/>
              </a:ext>
            </a:extLst>
          </p:cNvPr>
          <p:cNvSpPr/>
          <p:nvPr/>
        </p:nvSpPr>
        <p:spPr>
          <a:xfrm>
            <a:off x="7726671" y="3309225"/>
            <a:ext cx="1069612" cy="48333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tx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URGENT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5A6A9ED0-8C03-D619-2F2E-64646C0C840A}"/>
              </a:ext>
            </a:extLst>
          </p:cNvPr>
          <p:cNvSpPr/>
          <p:nvPr/>
        </p:nvSpPr>
        <p:spPr>
          <a:xfrm>
            <a:off x="7773134" y="4780542"/>
            <a:ext cx="1069612" cy="483330"/>
          </a:xfrm>
          <a:prstGeom prst="roundRect">
            <a:avLst/>
          </a:prstGeom>
          <a:solidFill>
            <a:srgbClr val="A3C8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ROUTINE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7EB4CA5-8BE4-2169-64CE-D53CDB87F5C9}"/>
              </a:ext>
            </a:extLst>
          </p:cNvPr>
          <p:cNvSpPr/>
          <p:nvPr/>
        </p:nvSpPr>
        <p:spPr>
          <a:xfrm>
            <a:off x="3610610" y="2417130"/>
            <a:ext cx="3764263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2545C-5A95-D922-4914-92333DEA6DEF}"/>
              </a:ext>
            </a:extLst>
          </p:cNvPr>
          <p:cNvSpPr txBox="1"/>
          <p:nvPr/>
        </p:nvSpPr>
        <p:spPr>
          <a:xfrm>
            <a:off x="3772596" y="2948556"/>
            <a:ext cx="3661261" cy="367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AU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Patient history: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Onset, nature and duration of symptoms 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Past medical history and comorbidities, including Previous surgical history: who/ when/ where?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History of travel, animal contacts, bites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Medication history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Immunisation History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If referring for Spinal infection provide details of neurological function (LL/ bowel/ bladder)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Impact of symptoms on exercise tolerance, functional capacity (ADLs)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History if diabetes (if relevant)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History of metalware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Plan from previous treating team of infection </a:t>
            </a:r>
          </a:p>
          <a:p>
            <a:pPr>
              <a:spcAft>
                <a:spcPts val="300"/>
              </a:spcAft>
            </a:pPr>
            <a:endParaRPr lang="en-AU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spcAft>
                <a:spcPts val="300"/>
              </a:spcAft>
            </a:pPr>
            <a:r>
              <a:rPr lang="en-AU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Investigations: 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Imaging findings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Blood culture or other positive microbiology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164D66-87BB-5A24-268D-D1535BED6A15}"/>
              </a:ext>
            </a:extLst>
          </p:cNvPr>
          <p:cNvSpPr txBox="1"/>
          <p:nvPr/>
        </p:nvSpPr>
        <p:spPr>
          <a:xfrm>
            <a:off x="3772596" y="2582702"/>
            <a:ext cx="274161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Additional Information to be included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F0FFEA0-CA2E-8BC3-DCC8-84A3F692DA1D}"/>
              </a:ext>
            </a:extLst>
          </p:cNvPr>
          <p:cNvSpPr/>
          <p:nvPr/>
        </p:nvSpPr>
        <p:spPr>
          <a:xfrm>
            <a:off x="351798" y="1863934"/>
            <a:ext cx="7023075" cy="413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FE0CEE5-7C1F-67CA-698F-91764C0E9B2B}"/>
              </a:ext>
            </a:extLst>
          </p:cNvPr>
          <p:cNvSpPr txBox="1"/>
          <p:nvPr/>
        </p:nvSpPr>
        <p:spPr>
          <a:xfrm>
            <a:off x="452340" y="1931790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3"/>
              </a:rPr>
              <a:t>State-wide Referral Criteria </a:t>
            </a:r>
            <a:r>
              <a:rPr lang="en-GB" sz="1200" b="0" i="0" u="none" strike="noStrike" baseline="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DOES NOT</a:t>
            </a:r>
            <a:r>
              <a:rPr lang="en-GB" sz="1200" b="0" i="0" u="none" strike="noStrike" baseline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apply to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this condition. </a:t>
            </a:r>
            <a:endParaRPr lang="en-AU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482692AF-CED1-1B00-1947-8A08C609BD7D}"/>
              </a:ext>
            </a:extLst>
          </p:cNvPr>
          <p:cNvSpPr/>
          <p:nvPr/>
        </p:nvSpPr>
        <p:spPr>
          <a:xfrm>
            <a:off x="7740281" y="2029136"/>
            <a:ext cx="1069612" cy="48333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EMERGENCY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CEB89D-7268-FCC1-1774-9B66A510BB9C}"/>
              </a:ext>
            </a:extLst>
          </p:cNvPr>
          <p:cNvSpPr txBox="1"/>
          <p:nvPr/>
        </p:nvSpPr>
        <p:spPr>
          <a:xfrm>
            <a:off x="9009302" y="2032895"/>
            <a:ext cx="2535834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Refer to </a:t>
            </a:r>
            <a:r>
              <a:rPr lang="en-US" sz="1050" dirty="0">
                <a:latin typeface="Segoe UI Semilight" panose="020B0402040204020203" pitchFamily="34" charset="0"/>
                <a:cs typeface="Segoe UI Semilight" panose="020B0402040204020203" pitchFamily="34" charset="0"/>
                <a:hlinkClick r:id="rId4" action="ppaction://hlinksldjump"/>
              </a:rPr>
              <a:t>Safety risk screening – Red Flag conditions </a:t>
            </a:r>
            <a:r>
              <a:rPr lang="en-US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for initial work-up </a:t>
            </a: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for those with suspected acute spinal infection, presenting with fever and severe new back pain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11382B-FA4B-44E4-ABF4-0539FA7AA17D}"/>
              </a:ext>
            </a:extLst>
          </p:cNvPr>
          <p:cNvSpPr txBox="1"/>
          <p:nvPr/>
        </p:nvSpPr>
        <p:spPr>
          <a:xfrm>
            <a:off x="4778406" y="340950"/>
            <a:ext cx="4245709" cy="6001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A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Semilight"/>
                <a:cs typeface="Segoe UI Semilight"/>
              </a:rPr>
              <a:t>The Infectious Diseases (ID) service provides specialist consultation for the treatment of acute and chronic diseases due to organisms ranging in size from viruses to parasitic worms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8A7FCA0-42DD-435B-A278-C5D96BFE548E}"/>
              </a:ext>
            </a:extLst>
          </p:cNvPr>
          <p:cNvCxnSpPr/>
          <p:nvPr/>
        </p:nvCxnSpPr>
        <p:spPr>
          <a:xfrm>
            <a:off x="4707318" y="350802"/>
            <a:ext cx="0" cy="568150"/>
          </a:xfrm>
          <a:prstGeom prst="line">
            <a:avLst/>
          </a:prstGeom>
          <a:ln>
            <a:solidFill>
              <a:srgbClr val="4D97C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1319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F7E052-A40B-6149-9146-005C96DA4CA7}"/>
              </a:ext>
            </a:extLst>
          </p:cNvPr>
          <p:cNvSpPr/>
          <p:nvPr/>
        </p:nvSpPr>
        <p:spPr>
          <a:xfrm>
            <a:off x="0" y="1179472"/>
            <a:ext cx="12192000" cy="5706518"/>
          </a:xfrm>
          <a:prstGeom prst="rect">
            <a:avLst/>
          </a:prstGeom>
          <a:solidFill>
            <a:srgbClr val="DAE6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3878D67-D9A0-057F-2952-124730B585DB}"/>
              </a:ext>
            </a:extLst>
          </p:cNvPr>
          <p:cNvSpPr/>
          <p:nvPr/>
        </p:nvSpPr>
        <p:spPr>
          <a:xfrm>
            <a:off x="7529438" y="1863934"/>
            <a:ext cx="4308512" cy="48039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0D28CC-D51F-701B-3286-9AFE69AB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50" y="264696"/>
            <a:ext cx="9490342" cy="810532"/>
          </a:xfrm>
        </p:spPr>
        <p:txBody>
          <a:bodyPr>
            <a:normAutofit/>
          </a:bodyPr>
          <a:lstStyle/>
          <a:p>
            <a:r>
              <a:rPr lang="en-AU" sz="1400" b="1" dirty="0">
                <a:latin typeface="Segoe UI"/>
                <a:cs typeface="Segoe UI"/>
              </a:rPr>
              <a:t>REFERRAL GUIDE</a:t>
            </a:r>
            <a:br>
              <a:rPr lang="en-AU" dirty="0"/>
            </a:br>
            <a:r>
              <a:rPr lang="en-AU" dirty="0">
                <a:solidFill>
                  <a:srgbClr val="4D97C8"/>
                </a:solidFill>
                <a:latin typeface="Segoe UI"/>
                <a:cs typeface="Segoe UI"/>
              </a:rPr>
              <a:t>Infectious Diseases (ID)</a:t>
            </a:r>
            <a:endParaRPr lang="en-US" dirty="0">
              <a:latin typeface="Segoe UI"/>
              <a:cs typeface="Segoe U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605F10-F369-1EC0-27BD-BA796D987C04}"/>
              </a:ext>
            </a:extLst>
          </p:cNvPr>
          <p:cNvSpPr/>
          <p:nvPr/>
        </p:nvSpPr>
        <p:spPr>
          <a:xfrm>
            <a:off x="351798" y="2417130"/>
            <a:ext cx="3048179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AU" sz="1100" b="1" i="0" u="none" strike="noStrike" dirty="0">
                <a:solidFill>
                  <a:srgbClr val="000000"/>
                </a:solidFill>
                <a:effectLst/>
                <a:latin typeface="Segoe UI Semilight" panose="020B0402040204020203" pitchFamily="34" charset="0"/>
              </a:rPr>
              <a:t>Referral NOT suitable for public hospital;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AU" sz="1100" b="1" i="0" u="none" strike="noStrike" dirty="0">
                <a:solidFill>
                  <a:srgbClr val="000000"/>
                </a:solidFill>
                <a:effectLst/>
                <a:latin typeface="Segoe UI Semilight" panose="020B0402040204020203" pitchFamily="34" charset="0"/>
              </a:rPr>
              <a:t> </a:t>
            </a:r>
            <a:r>
              <a:rPr lang="en-AU" sz="1100" i="0" u="none" strike="noStrike" dirty="0">
                <a:solidFill>
                  <a:srgbClr val="000000"/>
                </a:solidFill>
                <a:effectLst/>
                <a:latin typeface="Segoe UI Semilight" panose="020B0402040204020203" pitchFamily="34" charset="0"/>
              </a:rPr>
              <a:t>Management of standard infections</a:t>
            </a:r>
            <a:endParaRPr lang="en-AU" sz="11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02DEBF-AD78-8932-DE9D-F83DEB4F3850}"/>
              </a:ext>
            </a:extLst>
          </p:cNvPr>
          <p:cNvSpPr txBox="1"/>
          <p:nvPr/>
        </p:nvSpPr>
        <p:spPr>
          <a:xfrm>
            <a:off x="483483" y="2912618"/>
            <a:ext cx="25092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Complex or resistant infections</a:t>
            </a: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85E67D-CEF5-95FB-271A-AF37BD06AD54}"/>
              </a:ext>
            </a:extLst>
          </p:cNvPr>
          <p:cNvSpPr txBox="1"/>
          <p:nvPr/>
        </p:nvSpPr>
        <p:spPr>
          <a:xfrm>
            <a:off x="354050" y="1430810"/>
            <a:ext cx="92436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8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Sexually transmitted diseases (STDs)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C4420E-B30B-1618-6DAE-BA29E2A72B79}"/>
              </a:ext>
            </a:extLst>
          </p:cNvPr>
          <p:cNvSpPr txBox="1"/>
          <p:nvPr/>
        </p:nvSpPr>
        <p:spPr>
          <a:xfrm>
            <a:off x="483483" y="2596126"/>
            <a:ext cx="181744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When to refer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5B41297-629E-87BB-6717-7CC7E8C5A90B}"/>
              </a:ext>
            </a:extLst>
          </p:cNvPr>
          <p:cNvSpPr txBox="1"/>
          <p:nvPr/>
        </p:nvSpPr>
        <p:spPr>
          <a:xfrm>
            <a:off x="9009302" y="3287407"/>
            <a:ext cx="2535834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Query Neurosyphilis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If pregnant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CDCE736-31A7-624C-9CFF-C10020CF2BD4}"/>
              </a:ext>
            </a:extLst>
          </p:cNvPr>
          <p:cNvSpPr txBox="1"/>
          <p:nvPr/>
        </p:nvSpPr>
        <p:spPr>
          <a:xfrm>
            <a:off x="9055765" y="4780542"/>
            <a:ext cx="25358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All other referrals</a:t>
            </a: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A20B09A5-F121-F1BD-993A-3C80C541CEC4}"/>
              </a:ext>
            </a:extLst>
          </p:cNvPr>
          <p:cNvSpPr/>
          <p:nvPr/>
        </p:nvSpPr>
        <p:spPr>
          <a:xfrm>
            <a:off x="7726671" y="3309225"/>
            <a:ext cx="1069612" cy="48333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tx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URGENT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5A6A9ED0-8C03-D619-2F2E-64646C0C840A}"/>
              </a:ext>
            </a:extLst>
          </p:cNvPr>
          <p:cNvSpPr/>
          <p:nvPr/>
        </p:nvSpPr>
        <p:spPr>
          <a:xfrm>
            <a:off x="7773134" y="4780542"/>
            <a:ext cx="1069612" cy="483330"/>
          </a:xfrm>
          <a:prstGeom prst="roundRect">
            <a:avLst/>
          </a:prstGeom>
          <a:solidFill>
            <a:srgbClr val="A3C8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ROUTINE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7EB4CA5-8BE4-2169-64CE-D53CDB87F5C9}"/>
              </a:ext>
            </a:extLst>
          </p:cNvPr>
          <p:cNvSpPr/>
          <p:nvPr/>
        </p:nvSpPr>
        <p:spPr>
          <a:xfrm>
            <a:off x="3610610" y="2417130"/>
            <a:ext cx="3764263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2545C-5A95-D922-4914-92333DEA6DEF}"/>
              </a:ext>
            </a:extLst>
          </p:cNvPr>
          <p:cNvSpPr txBox="1"/>
          <p:nvPr/>
        </p:nvSpPr>
        <p:spPr>
          <a:xfrm>
            <a:off x="3772596" y="2948556"/>
            <a:ext cx="3166701" cy="330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Patient history: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History of symptoms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Medication history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Past medical history and comorbidities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Pregnant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Impact of symptoms on functional capacity (ADLs)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Investigations: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Serology: Syphilis/ HCV/ HBV/ HIV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Chlamydia/ Gonorrhoea PCR (and sites this was done)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164D66-87BB-5A24-268D-D1535BED6A15}"/>
              </a:ext>
            </a:extLst>
          </p:cNvPr>
          <p:cNvSpPr txBox="1"/>
          <p:nvPr/>
        </p:nvSpPr>
        <p:spPr>
          <a:xfrm>
            <a:off x="3772596" y="2582702"/>
            <a:ext cx="274161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Additional Information to be included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F0FFEA0-CA2E-8BC3-DCC8-84A3F692DA1D}"/>
              </a:ext>
            </a:extLst>
          </p:cNvPr>
          <p:cNvSpPr/>
          <p:nvPr/>
        </p:nvSpPr>
        <p:spPr>
          <a:xfrm>
            <a:off x="351798" y="1863934"/>
            <a:ext cx="7023075" cy="413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FE0CEE5-7C1F-67CA-698F-91764C0E9B2B}"/>
              </a:ext>
            </a:extLst>
          </p:cNvPr>
          <p:cNvSpPr txBox="1"/>
          <p:nvPr/>
        </p:nvSpPr>
        <p:spPr>
          <a:xfrm>
            <a:off x="452340" y="1931790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3"/>
              </a:rPr>
              <a:t>State-wide Referral Criteria </a:t>
            </a:r>
            <a:r>
              <a:rPr lang="en-GB" sz="1200" b="0" i="0" u="none" strike="noStrike" baseline="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DOES NOT</a:t>
            </a:r>
            <a:r>
              <a:rPr lang="en-GB" sz="1200" b="0" i="0" u="none" strike="noStrike" baseline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apply to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this condition. </a:t>
            </a:r>
            <a:endParaRPr lang="en-AU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11382B-FA4B-44E4-ABF4-0539FA7AA17D}"/>
              </a:ext>
            </a:extLst>
          </p:cNvPr>
          <p:cNvSpPr txBox="1"/>
          <p:nvPr/>
        </p:nvSpPr>
        <p:spPr>
          <a:xfrm>
            <a:off x="4778406" y="340950"/>
            <a:ext cx="4245709" cy="6001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A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Semilight"/>
                <a:cs typeface="Segoe UI Semilight"/>
              </a:rPr>
              <a:t>The Infectious Diseases (ID) service provides specialist consultation for the treatment of acute and chronic diseases due to organisms ranging in size from viruses to parasitic worms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8A7FCA0-42DD-435B-A278-C5D96BFE548E}"/>
              </a:ext>
            </a:extLst>
          </p:cNvPr>
          <p:cNvCxnSpPr/>
          <p:nvPr/>
        </p:nvCxnSpPr>
        <p:spPr>
          <a:xfrm>
            <a:off x="4707318" y="350802"/>
            <a:ext cx="0" cy="568150"/>
          </a:xfrm>
          <a:prstGeom prst="line">
            <a:avLst/>
          </a:prstGeom>
          <a:ln>
            <a:solidFill>
              <a:srgbClr val="4D97C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1375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F7E052-A40B-6149-9146-005C96DA4CA7}"/>
              </a:ext>
            </a:extLst>
          </p:cNvPr>
          <p:cNvSpPr/>
          <p:nvPr/>
        </p:nvSpPr>
        <p:spPr>
          <a:xfrm>
            <a:off x="0" y="1176557"/>
            <a:ext cx="12192000" cy="5706517"/>
          </a:xfrm>
          <a:prstGeom prst="rect">
            <a:avLst/>
          </a:prstGeom>
          <a:solidFill>
            <a:srgbClr val="DAE6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GB" sz="1800" b="1" i="0" u="none" strike="noStrike" baseline="0" dirty="0">
              <a:solidFill>
                <a:srgbClr val="000000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0D57ADC-652A-E243-A9F8-4E34E792587C}"/>
              </a:ext>
            </a:extLst>
          </p:cNvPr>
          <p:cNvSpPr/>
          <p:nvPr/>
        </p:nvSpPr>
        <p:spPr>
          <a:xfrm>
            <a:off x="687318" y="1673653"/>
            <a:ext cx="5040000" cy="48335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0D28CC-D51F-701B-3286-9AFE69AB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50" y="264696"/>
            <a:ext cx="9490342" cy="810532"/>
          </a:xfrm>
        </p:spPr>
        <p:txBody>
          <a:bodyPr>
            <a:normAutofit/>
          </a:bodyPr>
          <a:lstStyle/>
          <a:p>
            <a:r>
              <a:rPr lang="en-AU" sz="1400" b="1" dirty="0">
                <a:latin typeface="Segoe UI"/>
                <a:cs typeface="Segoe UI"/>
              </a:rPr>
              <a:t>REFERRAL GUIDE</a:t>
            </a:r>
            <a:br>
              <a:rPr lang="en-AU" dirty="0"/>
            </a:br>
            <a:r>
              <a:rPr lang="en-AU" dirty="0">
                <a:solidFill>
                  <a:srgbClr val="4D97C8"/>
                </a:solidFill>
                <a:latin typeface="Segoe UI"/>
                <a:cs typeface="Segoe UI"/>
              </a:rPr>
              <a:t>Infectious Diseases (ID)</a:t>
            </a:r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33C79C4-A47E-C2CA-05D2-F08D1FAFA403}"/>
              </a:ext>
            </a:extLst>
          </p:cNvPr>
          <p:cNvSpPr/>
          <p:nvPr/>
        </p:nvSpPr>
        <p:spPr>
          <a:xfrm>
            <a:off x="6464434" y="1673652"/>
            <a:ext cx="5083406" cy="48335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0938EB0-BC6C-8509-083B-106E9517E9B5}"/>
              </a:ext>
            </a:extLst>
          </p:cNvPr>
          <p:cNvSpPr txBox="1"/>
          <p:nvPr/>
        </p:nvSpPr>
        <p:spPr>
          <a:xfrm>
            <a:off x="4778407" y="358014"/>
            <a:ext cx="4394265" cy="6001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A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Semilight"/>
                <a:cs typeface="Segoe UI Semilight"/>
              </a:rPr>
              <a:t>The Infectious Diseases (ID) service provides specialist consultation for the treatment of acute and chronic diseases due to organisms ranging in size from viruses to parasitic worms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40A626A-978A-0747-648B-EDFB51388EB0}"/>
              </a:ext>
            </a:extLst>
          </p:cNvPr>
          <p:cNvSpPr txBox="1"/>
          <p:nvPr/>
        </p:nvSpPr>
        <p:spPr>
          <a:xfrm>
            <a:off x="809869" y="1268541"/>
            <a:ext cx="20150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latin typeface="Segoe UI" panose="020B0502040204020203" pitchFamily="34" charset="0"/>
                <a:cs typeface="Segoe UI" panose="020B0502040204020203" pitchFamily="34" charset="0"/>
              </a:rPr>
              <a:t>Priority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F64D569-30D1-12FC-9311-28BDF5EBB201}"/>
              </a:ext>
            </a:extLst>
          </p:cNvPr>
          <p:cNvCxnSpPr/>
          <p:nvPr/>
        </p:nvCxnSpPr>
        <p:spPr>
          <a:xfrm>
            <a:off x="4707318" y="367866"/>
            <a:ext cx="0" cy="568150"/>
          </a:xfrm>
          <a:prstGeom prst="line">
            <a:avLst/>
          </a:prstGeom>
          <a:ln>
            <a:solidFill>
              <a:srgbClr val="4D97C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483534CA-A596-2DC5-1EDF-2C2418561739}"/>
              </a:ext>
            </a:extLst>
          </p:cNvPr>
          <p:cNvSpPr txBox="1"/>
          <p:nvPr/>
        </p:nvSpPr>
        <p:spPr>
          <a:xfrm>
            <a:off x="852519" y="1949614"/>
            <a:ext cx="3281464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806FB0D-6784-9DAD-5F9A-0EE8D2A177A5}"/>
              </a:ext>
            </a:extLst>
          </p:cNvPr>
          <p:cNvSpPr/>
          <p:nvPr/>
        </p:nvSpPr>
        <p:spPr>
          <a:xfrm>
            <a:off x="951564" y="1958312"/>
            <a:ext cx="1069612" cy="48333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EMERGENCY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C1D33AF-6D94-6662-50D6-3DD3CCABA04D}"/>
              </a:ext>
            </a:extLst>
          </p:cNvPr>
          <p:cNvSpPr/>
          <p:nvPr/>
        </p:nvSpPr>
        <p:spPr>
          <a:xfrm>
            <a:off x="951564" y="3311755"/>
            <a:ext cx="1069612" cy="48333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tx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URGENT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7394EF8-598F-EFC3-976D-55BAAF5B1859}"/>
              </a:ext>
            </a:extLst>
          </p:cNvPr>
          <p:cNvSpPr/>
          <p:nvPr/>
        </p:nvSpPr>
        <p:spPr>
          <a:xfrm>
            <a:off x="951564" y="4892666"/>
            <a:ext cx="1069612" cy="483330"/>
          </a:xfrm>
          <a:prstGeom prst="roundRect">
            <a:avLst/>
          </a:prstGeom>
          <a:solidFill>
            <a:srgbClr val="A3C8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ROUTINE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E8D8007-D6F6-73B7-EDB9-28F68262D883}"/>
              </a:ext>
            </a:extLst>
          </p:cNvPr>
          <p:cNvSpPr txBox="1"/>
          <p:nvPr/>
        </p:nvSpPr>
        <p:spPr>
          <a:xfrm>
            <a:off x="6881569" y="2646731"/>
            <a:ext cx="4282915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Red flags signal the most serious clinical risks and need for same day assessment or admission.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649DD83-C4EF-AFF6-ED17-23D75CB8033B}"/>
              </a:ext>
            </a:extLst>
          </p:cNvPr>
          <p:cNvSpPr txBox="1"/>
          <p:nvPr/>
        </p:nvSpPr>
        <p:spPr>
          <a:xfrm>
            <a:off x="2260304" y="1946810"/>
            <a:ext cx="328146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Conditions requiring </a:t>
            </a:r>
            <a:r>
              <a:rPr lang="en-GB" sz="1100" b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immediate emergency care</a:t>
            </a:r>
            <a:r>
              <a:rPr lang="en-GB" sz="1100" b="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. Acute referrals requiring same day assessment or admission. </a:t>
            </a:r>
            <a:r>
              <a:rPr lang="en-GB" sz="1100" b="1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Recommend or contact ‘000’ to arrange immediate transfer to emergency.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BC5B7EA-FE66-90DA-B3AE-7EDB09503029}"/>
              </a:ext>
            </a:extLst>
          </p:cNvPr>
          <p:cNvSpPr txBox="1"/>
          <p:nvPr/>
        </p:nvSpPr>
        <p:spPr>
          <a:xfrm>
            <a:off x="2245260" y="3314675"/>
            <a:ext cx="31508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Assigned to patients that have </a:t>
            </a: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 condition with potential to deteriorate quickly</a:t>
            </a:r>
            <a:r>
              <a:rPr lang="en-GB" sz="1100" b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, with significant consequences for health and quality of life if not managed promptly. Aim to </a:t>
            </a: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schedule an initial appointment within 30 days</a:t>
            </a:r>
            <a:r>
              <a:rPr lang="en-GB" sz="1100" b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or at the earliest available time.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56AB4D3-A604-D324-F435-CFE018808113}"/>
              </a:ext>
            </a:extLst>
          </p:cNvPr>
          <p:cNvSpPr txBox="1"/>
          <p:nvPr/>
        </p:nvSpPr>
        <p:spPr>
          <a:xfrm>
            <a:off x="2245260" y="4842270"/>
            <a:ext cx="3065483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Assigned to patients when </a:t>
            </a: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their condition is unlikely to deteriorate quickly</a:t>
            </a:r>
            <a:r>
              <a:rPr lang="en-GB" sz="1100" b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or have significant consequences for health and quality of life if the specialist assessment is delayed beyond 30 days. Routine appointments are scheduled (where possible) or transferred onto a service waitlist. Aim to </a:t>
            </a: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schedule an initial appointment within 365 days</a:t>
            </a:r>
            <a:r>
              <a:rPr lang="en-GB" sz="1100" b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.</a:t>
            </a:r>
            <a:endParaRPr lang="en-AU" sz="1100" b="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C1495D3-1342-53D8-3FE1-661DA4A78F15}"/>
              </a:ext>
            </a:extLst>
          </p:cNvPr>
          <p:cNvSpPr txBox="1"/>
          <p:nvPr/>
        </p:nvSpPr>
        <p:spPr>
          <a:xfrm>
            <a:off x="6881569" y="3286687"/>
            <a:ext cx="4205817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100" b="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Fever after returning from overseas travel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100" b="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Suspected Malaria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AU" sz="1100" b="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Suspected acute spinal infection, presenting with fever and severe new back pain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1100" b="0" dirty="0">
              <a:solidFill>
                <a:schemeClr val="tx1"/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9B451E5-BACC-8D11-E35A-328EF1698CC7}"/>
              </a:ext>
            </a:extLst>
          </p:cNvPr>
          <p:cNvSpPr txBox="1"/>
          <p:nvPr/>
        </p:nvSpPr>
        <p:spPr>
          <a:xfrm>
            <a:off x="6464434" y="1237616"/>
            <a:ext cx="227460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180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Safety risk screening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49161C1-1C5F-BF06-E8D6-E9B911376EFE}"/>
              </a:ext>
            </a:extLst>
          </p:cNvPr>
          <p:cNvSpPr txBox="1"/>
          <p:nvPr/>
        </p:nvSpPr>
        <p:spPr>
          <a:xfrm>
            <a:off x="7220506" y="1924332"/>
            <a:ext cx="273947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RED FLAG CONDITIONS</a:t>
            </a:r>
          </a:p>
        </p:txBody>
      </p:sp>
      <p:sp>
        <p:nvSpPr>
          <p:cNvPr id="48" name="Isosceles Triangle 47">
            <a:extLst>
              <a:ext uri="{FF2B5EF4-FFF2-40B4-BE49-F238E27FC236}">
                <a16:creationId xmlns:a16="http://schemas.microsoft.com/office/drawing/2014/main" id="{113275CC-4092-8896-BAE9-157C03D1F627}"/>
              </a:ext>
            </a:extLst>
          </p:cNvPr>
          <p:cNvSpPr/>
          <p:nvPr/>
        </p:nvSpPr>
        <p:spPr>
          <a:xfrm rot="5400000">
            <a:off x="5546345" y="1895239"/>
            <a:ext cx="973079" cy="529906"/>
          </a:xfrm>
          <a:prstGeom prst="triangle">
            <a:avLst>
              <a:gd name="adj" fmla="val 5240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7" name="Graphic 16" descr="Flag with solid fill">
            <a:extLst>
              <a:ext uri="{FF2B5EF4-FFF2-40B4-BE49-F238E27FC236}">
                <a16:creationId xmlns:a16="http://schemas.microsoft.com/office/drawing/2014/main" id="{06E5074F-8267-45EE-CBC9-71C585427F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894203">
            <a:off x="6489575" y="1872518"/>
            <a:ext cx="657444" cy="657444"/>
          </a:xfrm>
          <a:prstGeom prst="rect">
            <a:avLst/>
          </a:prstGeom>
        </p:spPr>
      </p:pic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62767840-3F1C-4DC3-AF9F-3D26FD8A1287}"/>
              </a:ext>
            </a:extLst>
          </p:cNvPr>
          <p:cNvSpPr/>
          <p:nvPr/>
        </p:nvSpPr>
        <p:spPr>
          <a:xfrm>
            <a:off x="10342232" y="1787526"/>
            <a:ext cx="1069612" cy="48333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EMERGENCY</a:t>
            </a:r>
          </a:p>
        </p:txBody>
      </p:sp>
    </p:spTree>
    <p:extLst>
      <p:ext uri="{BB962C8B-B14F-4D97-AF65-F5344CB8AC3E}">
        <p14:creationId xmlns:p14="http://schemas.microsoft.com/office/powerpoint/2010/main" val="3351112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F7E052-A40B-6149-9146-005C96DA4CA7}"/>
              </a:ext>
            </a:extLst>
          </p:cNvPr>
          <p:cNvSpPr/>
          <p:nvPr/>
        </p:nvSpPr>
        <p:spPr>
          <a:xfrm>
            <a:off x="0" y="1179472"/>
            <a:ext cx="12192000" cy="5706518"/>
          </a:xfrm>
          <a:prstGeom prst="rect">
            <a:avLst/>
          </a:prstGeom>
          <a:solidFill>
            <a:srgbClr val="DAE6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0D28CC-D51F-701B-3286-9AFE69AB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50" y="264696"/>
            <a:ext cx="9490342" cy="810532"/>
          </a:xfrm>
        </p:spPr>
        <p:txBody>
          <a:bodyPr>
            <a:normAutofit/>
          </a:bodyPr>
          <a:lstStyle/>
          <a:p>
            <a:r>
              <a:rPr lang="en-AU" sz="1400" b="1" dirty="0">
                <a:latin typeface="Segoe UI"/>
                <a:cs typeface="Segoe UI"/>
              </a:rPr>
              <a:t>REFERRAL GUIDE</a:t>
            </a:r>
            <a:br>
              <a:rPr lang="en-AU" dirty="0"/>
            </a:br>
            <a:r>
              <a:rPr lang="en-AU" dirty="0">
                <a:solidFill>
                  <a:srgbClr val="4D97C8"/>
                </a:solidFill>
                <a:latin typeface="Segoe UI"/>
                <a:cs typeface="Segoe UI"/>
              </a:rPr>
              <a:t>Infectious Diseases (ID)</a:t>
            </a:r>
            <a:endParaRPr lang="en-US" dirty="0">
              <a:latin typeface="Segoe UI"/>
              <a:cs typeface="Segoe U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605F10-F369-1EC0-27BD-BA796D987C04}"/>
              </a:ext>
            </a:extLst>
          </p:cNvPr>
          <p:cNvSpPr/>
          <p:nvPr/>
        </p:nvSpPr>
        <p:spPr>
          <a:xfrm>
            <a:off x="613359" y="1824632"/>
            <a:ext cx="7977124" cy="48243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33C79C4-A47E-C2CA-05D2-F08D1FAFA403}"/>
              </a:ext>
            </a:extLst>
          </p:cNvPr>
          <p:cNvSpPr/>
          <p:nvPr/>
        </p:nvSpPr>
        <p:spPr>
          <a:xfrm>
            <a:off x="9107850" y="1824633"/>
            <a:ext cx="2390159" cy="234338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0938EB0-BC6C-8509-083B-106E9517E9B5}"/>
              </a:ext>
            </a:extLst>
          </p:cNvPr>
          <p:cNvSpPr txBox="1"/>
          <p:nvPr/>
        </p:nvSpPr>
        <p:spPr>
          <a:xfrm>
            <a:off x="4778406" y="340950"/>
            <a:ext cx="4245709" cy="6001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A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Semilight"/>
                <a:cs typeface="Segoe UI Semilight"/>
              </a:rPr>
              <a:t>The Infectious Diseases (ID) service provides specialist consultation for the treatment of acute and chronic diseases due to organisms ranging in size from viruses to parasitic worms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40A626A-978A-0747-648B-EDFB51388EB0}"/>
              </a:ext>
            </a:extLst>
          </p:cNvPr>
          <p:cNvSpPr txBox="1"/>
          <p:nvPr/>
        </p:nvSpPr>
        <p:spPr>
          <a:xfrm>
            <a:off x="613359" y="1332145"/>
            <a:ext cx="5590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latin typeface="Segoe UI" panose="020B0502040204020203" pitchFamily="34" charset="0"/>
                <a:cs typeface="Segoe UI" panose="020B0502040204020203" pitchFamily="34" charset="0"/>
              </a:rPr>
              <a:t>Conditions seen at Bass Coast Health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3FBCF1E-8AE5-88B0-173C-40B64595BFC7}"/>
              </a:ext>
            </a:extLst>
          </p:cNvPr>
          <p:cNvSpPr txBox="1"/>
          <p:nvPr/>
        </p:nvSpPr>
        <p:spPr>
          <a:xfrm>
            <a:off x="9107850" y="1332766"/>
            <a:ext cx="1820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latin typeface="Segoe UI" panose="020B0502040204020203" pitchFamily="34" charset="0"/>
                <a:cs typeface="Segoe UI" panose="020B0502040204020203" pitchFamily="34" charset="0"/>
              </a:rPr>
              <a:t>Exclusions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F64D569-30D1-12FC-9311-28BDF5EBB201}"/>
              </a:ext>
            </a:extLst>
          </p:cNvPr>
          <p:cNvCxnSpPr/>
          <p:nvPr/>
        </p:nvCxnSpPr>
        <p:spPr>
          <a:xfrm>
            <a:off x="4707318" y="350802"/>
            <a:ext cx="0" cy="568150"/>
          </a:xfrm>
          <a:prstGeom prst="line">
            <a:avLst/>
          </a:prstGeom>
          <a:ln>
            <a:solidFill>
              <a:srgbClr val="4D97C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9EAE6033-4C1A-0537-A0E2-B9AC75F517BC}"/>
              </a:ext>
            </a:extLst>
          </p:cNvPr>
          <p:cNvSpPr txBox="1"/>
          <p:nvPr/>
        </p:nvSpPr>
        <p:spPr>
          <a:xfrm>
            <a:off x="810614" y="1966710"/>
            <a:ext cx="7603245" cy="3534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AU" sz="1400" dirty="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Segoe UI Semilight" panose="020B0402040204020203" pitchFamily="34" charset="0"/>
                <a:hlinkClick r:id="rId2" action="ppaction://hlinksldjump"/>
              </a:rPr>
              <a:t>Associated complications and fever in return travellers</a:t>
            </a:r>
            <a:endParaRPr lang="en-AU" sz="1400" dirty="0">
              <a:effectLst/>
              <a:latin typeface="Segoe UI Semilight" panose="020B0402040204020203" pitchFamily="34" charset="0"/>
              <a:ea typeface="Calibri" panose="020F0502020204030204" pitchFamily="34" charset="0"/>
              <a:cs typeface="Segoe UI Semilight" panose="020B0402040204020203" pitchFamily="34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AU" sz="1400" dirty="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Segoe UI Semilight" panose="020B0402040204020203" pitchFamily="34" charset="0"/>
                <a:hlinkClick r:id="rId3" action="ppaction://hlinksldjump"/>
              </a:rPr>
              <a:t>Endocarditis</a:t>
            </a:r>
            <a:endParaRPr lang="en-AU" sz="1400" dirty="0">
              <a:effectLst/>
              <a:latin typeface="Segoe UI Semilight" panose="020B0402040204020203" pitchFamily="34" charset="0"/>
              <a:ea typeface="Calibri" panose="020F0502020204030204" pitchFamily="34" charset="0"/>
              <a:cs typeface="Segoe UI Semilight" panose="020B0402040204020203" pitchFamily="34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AU" sz="1400" dirty="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Segoe UI Semilight" panose="020B0402040204020203" pitchFamily="34" charset="0"/>
                <a:hlinkClick r:id="rId4" action="ppaction://hlinksldjump"/>
              </a:rPr>
              <a:t>Hepatitis B</a:t>
            </a:r>
            <a:endParaRPr lang="en-AU" sz="1400" dirty="0">
              <a:effectLst/>
              <a:latin typeface="Segoe UI Semilight" panose="020B0402040204020203" pitchFamily="34" charset="0"/>
              <a:ea typeface="Calibri" panose="020F0502020204030204" pitchFamily="34" charset="0"/>
              <a:cs typeface="Segoe UI Semilight" panose="020B0402040204020203" pitchFamily="34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AU" sz="1400" dirty="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Segoe UI Semilight" panose="020B0402040204020203" pitchFamily="34" charset="0"/>
                <a:hlinkClick r:id="rId5" action="ppaction://hlinksldjump"/>
              </a:rPr>
              <a:t>Human immunodeficiency virus (HIV)</a:t>
            </a:r>
            <a:endParaRPr lang="en-AU" sz="1400" dirty="0">
              <a:effectLst/>
              <a:latin typeface="Segoe UI Semilight" panose="020B0402040204020203" pitchFamily="34" charset="0"/>
              <a:ea typeface="Calibri" panose="020F0502020204030204" pitchFamily="34" charset="0"/>
              <a:cs typeface="Segoe UI Semilight" panose="020B0402040204020203" pitchFamily="34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AU" sz="1400" dirty="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Segoe UI Semilight" panose="020B0402040204020203" pitchFamily="34" charset="0"/>
                <a:hlinkClick r:id="rId6" action="ppaction://hlinksldjump"/>
              </a:rPr>
              <a:t>Mycobacterial Infectives: Including Tuberculosis (TB), Mycobacterium Ulcerans, Mycobacterium avium complex (MAC)</a:t>
            </a:r>
            <a:endParaRPr lang="en-AU" sz="1400" dirty="0">
              <a:effectLst/>
              <a:latin typeface="Segoe UI Semilight" panose="020B0402040204020203" pitchFamily="34" charset="0"/>
              <a:ea typeface="Calibri" panose="020F0502020204030204" pitchFamily="34" charset="0"/>
              <a:cs typeface="Segoe UI Semilight" panose="020B0402040204020203" pitchFamily="34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AU" sz="1400" dirty="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Segoe UI Semilight" panose="020B0402040204020203" pitchFamily="34" charset="0"/>
                <a:hlinkClick r:id="rId7" action="ppaction://hlinksldjump"/>
              </a:rPr>
              <a:t>Management of complex infections</a:t>
            </a:r>
            <a:r>
              <a:rPr lang="en-AU" sz="1400" dirty="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Segoe UI Semilight" panose="020B0402040204020203" pitchFamily="34" charset="0"/>
              </a:rPr>
              <a:t>; </a:t>
            </a:r>
            <a:r>
              <a:rPr lang="en-AU" sz="1400" dirty="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Segoe UI Semilight" panose="020B0402040204020203" pitchFamily="34" charset="0"/>
                <a:hlinkClick r:id="rId7" action="ppaction://hlinksldjump"/>
              </a:rPr>
              <a:t>Long term infections managed by Hospital in the Home</a:t>
            </a:r>
            <a:endParaRPr lang="en-AU" sz="1400" dirty="0">
              <a:effectLst/>
              <a:latin typeface="Segoe UI Semilight" panose="020B0402040204020203" pitchFamily="34" charset="0"/>
              <a:ea typeface="Calibri" panose="020F0502020204030204" pitchFamily="34" charset="0"/>
              <a:cs typeface="Segoe UI Semilight" panose="020B0402040204020203" pitchFamily="34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AU" sz="1400" dirty="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Segoe UI Semilight" panose="020B0402040204020203" pitchFamily="34" charset="0"/>
                <a:hlinkClick r:id="rId8" action="ppaction://hlinksldjump"/>
              </a:rPr>
              <a:t>Osteomyelitis</a:t>
            </a:r>
            <a:endParaRPr lang="en-AU" sz="1400" dirty="0">
              <a:effectLst/>
              <a:latin typeface="Segoe UI Semilight" panose="020B0402040204020203" pitchFamily="34" charset="0"/>
              <a:ea typeface="Calibri" panose="020F0502020204030204" pitchFamily="34" charset="0"/>
              <a:cs typeface="Segoe UI Semilight" panose="020B0402040204020203" pitchFamily="34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AU" sz="1400" dirty="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Segoe UI Semilight" panose="020B0402040204020203" pitchFamily="34" charset="0"/>
                <a:hlinkClick r:id="rId8" action="ppaction://hlinksldjump"/>
              </a:rPr>
              <a:t>Orthopaedic Joint Infection</a:t>
            </a:r>
            <a:endParaRPr lang="en-AU" sz="1400" dirty="0">
              <a:effectLst/>
              <a:latin typeface="Segoe UI Semilight" panose="020B0402040204020203" pitchFamily="34" charset="0"/>
              <a:ea typeface="Calibri" panose="020F0502020204030204" pitchFamily="34" charset="0"/>
              <a:cs typeface="Segoe UI Semilight" panose="020B0402040204020203" pitchFamily="34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AU" sz="1400" dirty="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Segoe UI Semilight" panose="020B0402040204020203" pitchFamily="34" charset="0"/>
                <a:hlinkClick r:id="rId9" action="ppaction://hlinksldjump"/>
              </a:rPr>
              <a:t>Sexually transmitted diseases (STDs)</a:t>
            </a:r>
            <a:endParaRPr lang="en-AU" sz="1400" dirty="0">
              <a:effectLst/>
              <a:latin typeface="Segoe UI Semilight" panose="020B0402040204020203" pitchFamily="34" charset="0"/>
              <a:ea typeface="Calibri" panose="020F0502020204030204" pitchFamily="34" charset="0"/>
              <a:cs typeface="Segoe UI Semilight" panose="020B0402040204020203" pitchFamily="34" charset="0"/>
            </a:endParaRPr>
          </a:p>
          <a:p>
            <a:pPr marL="171450" indent="-1714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AU" sz="1400" dirty="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Segoe UI Semilight" panose="020B0402040204020203" pitchFamily="34" charset="0"/>
                <a:hlinkClick r:id="rId8" action="ppaction://hlinksldjump"/>
              </a:rPr>
              <a:t>Spinal Infection</a:t>
            </a:r>
            <a:endParaRPr lang="en-AU" sz="1400" dirty="0">
              <a:effectLst/>
              <a:latin typeface="Segoe UI Semilight" panose="020B0402040204020203" pitchFamily="34" charset="0"/>
              <a:ea typeface="Calibri" panose="020F0502020204030204" pitchFamily="34" charset="0"/>
              <a:cs typeface="Segoe UI Semilight" panose="020B0402040204020203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CBFCE21-2E33-13ED-7DE0-04DC522E15BB}"/>
              </a:ext>
            </a:extLst>
          </p:cNvPr>
          <p:cNvSpPr txBox="1"/>
          <p:nvPr/>
        </p:nvSpPr>
        <p:spPr>
          <a:xfrm>
            <a:off x="9258364" y="2538811"/>
            <a:ext cx="212302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Those aged &lt;18 years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Non-infective rashes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Hepatitis C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4468C7C-7587-8CD4-EF7C-C000145F3078}"/>
              </a:ext>
            </a:extLst>
          </p:cNvPr>
          <p:cNvSpPr txBox="1"/>
          <p:nvPr/>
        </p:nvSpPr>
        <p:spPr>
          <a:xfrm>
            <a:off x="9222912" y="1966710"/>
            <a:ext cx="2028940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The following conditions / procedures are not routinely seen at Bass Coast Health</a:t>
            </a:r>
            <a:endParaRPr lang="en-AU" sz="900" dirty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0401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F7E052-A40B-6149-9146-005C96DA4CA7}"/>
              </a:ext>
            </a:extLst>
          </p:cNvPr>
          <p:cNvSpPr/>
          <p:nvPr/>
        </p:nvSpPr>
        <p:spPr>
          <a:xfrm>
            <a:off x="0" y="1179472"/>
            <a:ext cx="12192000" cy="5706518"/>
          </a:xfrm>
          <a:prstGeom prst="rect">
            <a:avLst/>
          </a:prstGeom>
          <a:solidFill>
            <a:srgbClr val="DAE6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3878D67-D9A0-057F-2952-124730B585DB}"/>
              </a:ext>
            </a:extLst>
          </p:cNvPr>
          <p:cNvSpPr/>
          <p:nvPr/>
        </p:nvSpPr>
        <p:spPr>
          <a:xfrm>
            <a:off x="7529438" y="1863934"/>
            <a:ext cx="4308512" cy="48039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0D28CC-D51F-701B-3286-9AFE69AB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50" y="264696"/>
            <a:ext cx="9490342" cy="810532"/>
          </a:xfrm>
        </p:spPr>
        <p:txBody>
          <a:bodyPr>
            <a:normAutofit/>
          </a:bodyPr>
          <a:lstStyle/>
          <a:p>
            <a:r>
              <a:rPr lang="en-AU" sz="1400" b="1" dirty="0">
                <a:latin typeface="Segoe UI"/>
                <a:cs typeface="Segoe UI"/>
              </a:rPr>
              <a:t>REFERRAL GUIDE</a:t>
            </a:r>
            <a:br>
              <a:rPr lang="en-AU" dirty="0"/>
            </a:br>
            <a:r>
              <a:rPr lang="en-AU" dirty="0">
                <a:solidFill>
                  <a:srgbClr val="4D97C8"/>
                </a:solidFill>
                <a:latin typeface="Segoe UI"/>
                <a:cs typeface="Segoe UI"/>
              </a:rPr>
              <a:t>Infectious Diseases (ID)</a:t>
            </a:r>
            <a:endParaRPr lang="en-US" dirty="0">
              <a:latin typeface="Segoe UI"/>
              <a:cs typeface="Segoe U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605F10-F369-1EC0-27BD-BA796D987C04}"/>
              </a:ext>
            </a:extLst>
          </p:cNvPr>
          <p:cNvSpPr/>
          <p:nvPr/>
        </p:nvSpPr>
        <p:spPr>
          <a:xfrm>
            <a:off x="351798" y="2417130"/>
            <a:ext cx="3048179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02DEBF-AD78-8932-DE9D-F83DEB4F3850}"/>
              </a:ext>
            </a:extLst>
          </p:cNvPr>
          <p:cNvSpPr txBox="1"/>
          <p:nvPr/>
        </p:nvSpPr>
        <p:spPr>
          <a:xfrm>
            <a:off x="483483" y="2912618"/>
            <a:ext cx="250928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Following Initial Emergency Department and/or Hospital workup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Those requiring follow-up care</a:t>
            </a: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85E67D-CEF5-95FB-271A-AF37BD06AD54}"/>
              </a:ext>
            </a:extLst>
          </p:cNvPr>
          <p:cNvSpPr txBox="1"/>
          <p:nvPr/>
        </p:nvSpPr>
        <p:spPr>
          <a:xfrm>
            <a:off x="354050" y="1430810"/>
            <a:ext cx="92436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8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Associated complications and fever in return travellers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C4420E-B30B-1618-6DAE-BA29E2A72B79}"/>
              </a:ext>
            </a:extLst>
          </p:cNvPr>
          <p:cNvSpPr txBox="1"/>
          <p:nvPr/>
        </p:nvSpPr>
        <p:spPr>
          <a:xfrm>
            <a:off x="483483" y="2596126"/>
            <a:ext cx="181744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When to refer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CDCE736-31A7-624C-9CFF-C10020CF2BD4}"/>
              </a:ext>
            </a:extLst>
          </p:cNvPr>
          <p:cNvSpPr txBox="1"/>
          <p:nvPr/>
        </p:nvSpPr>
        <p:spPr>
          <a:xfrm>
            <a:off x="9024115" y="3735636"/>
            <a:ext cx="253583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All referrals requiring follow-up following initial Hospital/ED work-up</a:t>
            </a: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5A6A9ED0-8C03-D619-2F2E-64646C0C840A}"/>
              </a:ext>
            </a:extLst>
          </p:cNvPr>
          <p:cNvSpPr/>
          <p:nvPr/>
        </p:nvSpPr>
        <p:spPr>
          <a:xfrm>
            <a:off x="7741484" y="3735636"/>
            <a:ext cx="1069612" cy="483330"/>
          </a:xfrm>
          <a:prstGeom prst="roundRect">
            <a:avLst/>
          </a:prstGeom>
          <a:solidFill>
            <a:srgbClr val="A3C8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ROUTINE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7EB4CA5-8BE4-2169-64CE-D53CDB87F5C9}"/>
              </a:ext>
            </a:extLst>
          </p:cNvPr>
          <p:cNvSpPr/>
          <p:nvPr/>
        </p:nvSpPr>
        <p:spPr>
          <a:xfrm>
            <a:off x="3610610" y="2417130"/>
            <a:ext cx="3764263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2545C-5A95-D922-4914-92333DEA6DEF}"/>
              </a:ext>
            </a:extLst>
          </p:cNvPr>
          <p:cNvSpPr txBox="1"/>
          <p:nvPr/>
        </p:nvSpPr>
        <p:spPr>
          <a:xfrm>
            <a:off x="3772596" y="2961908"/>
            <a:ext cx="3510491" cy="3547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Patient history: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History of travel, animal contacts, bites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Medication history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Immunisation History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Hospital Discharge summary</a:t>
            </a:r>
          </a:p>
          <a:p>
            <a:pPr>
              <a:spcAft>
                <a:spcPts val="300"/>
              </a:spcAft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Investigations: 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Blood cultures 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Full Blood examination (FBE)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Liver function Tests (LFTs)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Urea &amp; Electrolytes (U+E)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Creatinine (Cr) 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Malaria Thick and thin film and rapid diagnostic test (RDT) / Immunochromatographic test (ICT) (x3) 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Chest </a:t>
            </a:r>
            <a:r>
              <a:rPr lang="en-GB" sz="1100" dirty="0" err="1">
                <a:latin typeface="Segoe UI Semilight" panose="020B0402040204020203" pitchFamily="34" charset="0"/>
                <a:cs typeface="Segoe UI Semilight" panose="020B0402040204020203" pitchFamily="34" charset="0"/>
              </a:rPr>
              <a:t>xray</a:t>
            </a:r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Urinary M&amp;C (microscopy, culture)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Faeces M&amp;C (microscopy, culture)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Serology: Dengue, Hepatitis 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164D66-87BB-5A24-268D-D1535BED6A15}"/>
              </a:ext>
            </a:extLst>
          </p:cNvPr>
          <p:cNvSpPr txBox="1"/>
          <p:nvPr/>
        </p:nvSpPr>
        <p:spPr>
          <a:xfrm>
            <a:off x="3772596" y="2582702"/>
            <a:ext cx="274161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Additional Information to be included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F0FFEA0-CA2E-8BC3-DCC8-84A3F692DA1D}"/>
              </a:ext>
            </a:extLst>
          </p:cNvPr>
          <p:cNvSpPr/>
          <p:nvPr/>
        </p:nvSpPr>
        <p:spPr>
          <a:xfrm>
            <a:off x="351798" y="1863934"/>
            <a:ext cx="7023075" cy="413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FE0CEE5-7C1F-67CA-698F-91764C0E9B2B}"/>
              </a:ext>
            </a:extLst>
          </p:cNvPr>
          <p:cNvSpPr txBox="1"/>
          <p:nvPr/>
        </p:nvSpPr>
        <p:spPr>
          <a:xfrm>
            <a:off x="452340" y="1931790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3"/>
              </a:rPr>
              <a:t>State-wide Referral Criteria </a:t>
            </a:r>
            <a:r>
              <a:rPr lang="en-GB" sz="1200" b="0" i="0" u="none" strike="noStrike" baseline="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DOES NOT</a:t>
            </a:r>
            <a:r>
              <a:rPr lang="en-GB" sz="1200" b="0" i="0" u="none" strike="noStrike" baseline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apply to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this condition. </a:t>
            </a:r>
            <a:endParaRPr lang="en-AU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482692AF-CED1-1B00-1947-8A08C609BD7D}"/>
              </a:ext>
            </a:extLst>
          </p:cNvPr>
          <p:cNvSpPr/>
          <p:nvPr/>
        </p:nvSpPr>
        <p:spPr>
          <a:xfrm>
            <a:off x="7740281" y="2029136"/>
            <a:ext cx="1069612" cy="483330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EMERGENCY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CEB89D-7268-FCC1-1774-9B66A510BB9C}"/>
              </a:ext>
            </a:extLst>
          </p:cNvPr>
          <p:cNvSpPr txBox="1"/>
          <p:nvPr/>
        </p:nvSpPr>
        <p:spPr>
          <a:xfrm>
            <a:off x="9009302" y="2032895"/>
            <a:ext cx="253583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Refer to </a:t>
            </a:r>
            <a:r>
              <a:rPr lang="en-US" sz="1050" dirty="0">
                <a:latin typeface="Segoe UI Semilight" panose="020B0402040204020203" pitchFamily="34" charset="0"/>
                <a:cs typeface="Segoe UI Semilight" panose="020B0402040204020203" pitchFamily="34" charset="0"/>
                <a:hlinkClick r:id="rId4" action="ppaction://hlinksldjump"/>
              </a:rPr>
              <a:t>Safety risk screening – Red Flag conditions </a:t>
            </a:r>
            <a:r>
              <a:rPr lang="en-US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for initial work-up </a:t>
            </a: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for those presenting with f</a:t>
            </a:r>
            <a:r>
              <a:rPr lang="en-AU" sz="1050" b="0" dirty="0">
                <a:solidFill>
                  <a:schemeClr val="tx1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ever after returning from overseas travel</a:t>
            </a:r>
            <a:r>
              <a:rPr lang="en-US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11382B-FA4B-44E4-ABF4-0539FA7AA17D}"/>
              </a:ext>
            </a:extLst>
          </p:cNvPr>
          <p:cNvSpPr txBox="1"/>
          <p:nvPr/>
        </p:nvSpPr>
        <p:spPr>
          <a:xfrm>
            <a:off x="4778406" y="340950"/>
            <a:ext cx="4245709" cy="6001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A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Semilight"/>
                <a:cs typeface="Segoe UI Semilight"/>
              </a:rPr>
              <a:t>The Infectious Diseases (ID) service provides specialist consultation for the treatment of acute and chronic diseases due to organisms ranging in size from viruses to parasitic worms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8A7FCA0-42DD-435B-A278-C5D96BFE548E}"/>
              </a:ext>
            </a:extLst>
          </p:cNvPr>
          <p:cNvCxnSpPr/>
          <p:nvPr/>
        </p:nvCxnSpPr>
        <p:spPr>
          <a:xfrm>
            <a:off x="4707318" y="350802"/>
            <a:ext cx="0" cy="568150"/>
          </a:xfrm>
          <a:prstGeom prst="line">
            <a:avLst/>
          </a:prstGeom>
          <a:ln>
            <a:solidFill>
              <a:srgbClr val="4D97C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9935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F7E052-A40B-6149-9146-005C96DA4CA7}"/>
              </a:ext>
            </a:extLst>
          </p:cNvPr>
          <p:cNvSpPr/>
          <p:nvPr/>
        </p:nvSpPr>
        <p:spPr>
          <a:xfrm>
            <a:off x="0" y="1179472"/>
            <a:ext cx="12192000" cy="5706518"/>
          </a:xfrm>
          <a:prstGeom prst="rect">
            <a:avLst/>
          </a:prstGeom>
          <a:solidFill>
            <a:srgbClr val="DAE6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3878D67-D9A0-057F-2952-124730B585DB}"/>
              </a:ext>
            </a:extLst>
          </p:cNvPr>
          <p:cNvSpPr/>
          <p:nvPr/>
        </p:nvSpPr>
        <p:spPr>
          <a:xfrm>
            <a:off x="7529438" y="1863934"/>
            <a:ext cx="4308512" cy="48039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0D28CC-D51F-701B-3286-9AFE69AB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50" y="264696"/>
            <a:ext cx="9490342" cy="810532"/>
          </a:xfrm>
        </p:spPr>
        <p:txBody>
          <a:bodyPr>
            <a:normAutofit/>
          </a:bodyPr>
          <a:lstStyle/>
          <a:p>
            <a:r>
              <a:rPr lang="en-AU" sz="1400" b="1" dirty="0">
                <a:latin typeface="Segoe UI"/>
                <a:cs typeface="Segoe UI"/>
              </a:rPr>
              <a:t>REFERRAL GUIDE</a:t>
            </a:r>
            <a:br>
              <a:rPr lang="en-AU" dirty="0"/>
            </a:br>
            <a:r>
              <a:rPr lang="en-AU" dirty="0">
                <a:solidFill>
                  <a:srgbClr val="4D97C8"/>
                </a:solidFill>
                <a:latin typeface="Segoe UI"/>
                <a:cs typeface="Segoe UI"/>
              </a:rPr>
              <a:t>Infectious Diseases (ID)</a:t>
            </a:r>
            <a:endParaRPr lang="en-US" dirty="0">
              <a:latin typeface="Segoe UI"/>
              <a:cs typeface="Segoe U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605F10-F369-1EC0-27BD-BA796D987C04}"/>
              </a:ext>
            </a:extLst>
          </p:cNvPr>
          <p:cNvSpPr/>
          <p:nvPr/>
        </p:nvSpPr>
        <p:spPr>
          <a:xfrm>
            <a:off x="351798" y="2417130"/>
            <a:ext cx="3048179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02DEBF-AD78-8932-DE9D-F83DEB4F3850}"/>
              </a:ext>
            </a:extLst>
          </p:cNvPr>
          <p:cNvSpPr txBox="1"/>
          <p:nvPr/>
        </p:nvSpPr>
        <p:spPr>
          <a:xfrm>
            <a:off x="483483" y="2912618"/>
            <a:ext cx="25092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Post hospital presentation/admission and initial management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85E67D-CEF5-95FB-271A-AF37BD06AD54}"/>
              </a:ext>
            </a:extLst>
          </p:cNvPr>
          <p:cNvSpPr txBox="1"/>
          <p:nvPr/>
        </p:nvSpPr>
        <p:spPr>
          <a:xfrm>
            <a:off x="354050" y="1430810"/>
            <a:ext cx="9243606" cy="3668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800" dirty="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Segoe UI Semilight" panose="020B0402040204020203" pitchFamily="34" charset="0"/>
              </a:rPr>
              <a:t>Endocarditis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C4420E-B30B-1618-6DAE-BA29E2A72B79}"/>
              </a:ext>
            </a:extLst>
          </p:cNvPr>
          <p:cNvSpPr txBox="1"/>
          <p:nvPr/>
        </p:nvSpPr>
        <p:spPr>
          <a:xfrm>
            <a:off x="483483" y="2596126"/>
            <a:ext cx="181744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When to refer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5B41297-629E-87BB-6717-7CC7E8C5A90B}"/>
              </a:ext>
            </a:extLst>
          </p:cNvPr>
          <p:cNvSpPr txBox="1"/>
          <p:nvPr/>
        </p:nvSpPr>
        <p:spPr>
          <a:xfrm>
            <a:off x="9009302" y="3287407"/>
            <a:ext cx="253583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Post initial hospital consult</a:t>
            </a: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CDCE736-31A7-624C-9CFF-C10020CF2BD4}"/>
              </a:ext>
            </a:extLst>
          </p:cNvPr>
          <p:cNvSpPr txBox="1"/>
          <p:nvPr/>
        </p:nvSpPr>
        <p:spPr>
          <a:xfrm>
            <a:off x="9055765" y="4780542"/>
            <a:ext cx="2535834" cy="7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Long term suppression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Referral from another ID clinic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A20B09A5-F121-F1BD-993A-3C80C541CEC4}"/>
              </a:ext>
            </a:extLst>
          </p:cNvPr>
          <p:cNvSpPr/>
          <p:nvPr/>
        </p:nvSpPr>
        <p:spPr>
          <a:xfrm>
            <a:off x="7726671" y="3309225"/>
            <a:ext cx="1069612" cy="48333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tx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URGENT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5A6A9ED0-8C03-D619-2F2E-64646C0C840A}"/>
              </a:ext>
            </a:extLst>
          </p:cNvPr>
          <p:cNvSpPr/>
          <p:nvPr/>
        </p:nvSpPr>
        <p:spPr>
          <a:xfrm>
            <a:off x="7773134" y="4780542"/>
            <a:ext cx="1069612" cy="483330"/>
          </a:xfrm>
          <a:prstGeom prst="roundRect">
            <a:avLst/>
          </a:prstGeom>
          <a:solidFill>
            <a:srgbClr val="A3C8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ROUTINE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7EB4CA5-8BE4-2169-64CE-D53CDB87F5C9}"/>
              </a:ext>
            </a:extLst>
          </p:cNvPr>
          <p:cNvSpPr/>
          <p:nvPr/>
        </p:nvSpPr>
        <p:spPr>
          <a:xfrm>
            <a:off x="3610610" y="2417130"/>
            <a:ext cx="3764263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2545C-5A95-D922-4914-92333DEA6DEF}"/>
              </a:ext>
            </a:extLst>
          </p:cNvPr>
          <p:cNvSpPr txBox="1"/>
          <p:nvPr/>
        </p:nvSpPr>
        <p:spPr>
          <a:xfrm>
            <a:off x="3772596" y="2948556"/>
            <a:ext cx="3166701" cy="3639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Patient history: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Onset, nature and duration of symptoms 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Past medical history and comorbidities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Impact of symptoms on exercise tolerance, functional capacity (ADLs) 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Hospital Discharge paperwork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Presence of Permanent Pace Maker (PPM) or implantable cardioverter-defibrillator (ICD) or pacing wires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Native or bioprosthetic or mechanical heart vales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Antibiotic treatment received thus far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Plan for other treatment team (if available)</a:t>
            </a:r>
          </a:p>
          <a:p>
            <a:pPr>
              <a:spcAft>
                <a:spcPts val="300"/>
              </a:spcAft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Investigations: 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Positive or negative blood culture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Which pathogen in blood culture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Transthoracic Echocardiogram (TTE) 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Trans-oesophageal echocardiogram (TOE)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164D66-87BB-5A24-268D-D1535BED6A15}"/>
              </a:ext>
            </a:extLst>
          </p:cNvPr>
          <p:cNvSpPr txBox="1"/>
          <p:nvPr/>
        </p:nvSpPr>
        <p:spPr>
          <a:xfrm>
            <a:off x="3772596" y="2582702"/>
            <a:ext cx="274161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Additional Information to be included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F0FFEA0-CA2E-8BC3-DCC8-84A3F692DA1D}"/>
              </a:ext>
            </a:extLst>
          </p:cNvPr>
          <p:cNvSpPr/>
          <p:nvPr/>
        </p:nvSpPr>
        <p:spPr>
          <a:xfrm>
            <a:off x="351798" y="1863934"/>
            <a:ext cx="7023075" cy="413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FE0CEE5-7C1F-67CA-698F-91764C0E9B2B}"/>
              </a:ext>
            </a:extLst>
          </p:cNvPr>
          <p:cNvSpPr txBox="1"/>
          <p:nvPr/>
        </p:nvSpPr>
        <p:spPr>
          <a:xfrm>
            <a:off x="452340" y="1931790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3"/>
              </a:rPr>
              <a:t>State-wide Referral Criteria </a:t>
            </a:r>
            <a:r>
              <a:rPr lang="en-GB" sz="1200" b="0" i="0" u="none" strike="noStrike" baseline="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DOES NOT</a:t>
            </a:r>
            <a:r>
              <a:rPr lang="en-GB" sz="1200" b="0" i="0" u="none" strike="noStrike" baseline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apply to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this condition. </a:t>
            </a:r>
            <a:endParaRPr lang="en-AU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11382B-FA4B-44E4-ABF4-0539FA7AA17D}"/>
              </a:ext>
            </a:extLst>
          </p:cNvPr>
          <p:cNvSpPr txBox="1"/>
          <p:nvPr/>
        </p:nvSpPr>
        <p:spPr>
          <a:xfrm>
            <a:off x="4778406" y="340950"/>
            <a:ext cx="4245709" cy="6001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A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Semilight"/>
                <a:cs typeface="Segoe UI Semilight"/>
              </a:rPr>
              <a:t>The Infectious Diseases (ID) service provides specialist consultation for the treatment of acute and chronic diseases due to organisms ranging in size from viruses to parasitic worms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8A7FCA0-42DD-435B-A278-C5D96BFE548E}"/>
              </a:ext>
            </a:extLst>
          </p:cNvPr>
          <p:cNvCxnSpPr/>
          <p:nvPr/>
        </p:nvCxnSpPr>
        <p:spPr>
          <a:xfrm>
            <a:off x="4707318" y="350802"/>
            <a:ext cx="0" cy="568150"/>
          </a:xfrm>
          <a:prstGeom prst="line">
            <a:avLst/>
          </a:prstGeom>
          <a:ln>
            <a:solidFill>
              <a:srgbClr val="4D97C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7176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F7E052-A40B-6149-9146-005C96DA4CA7}"/>
              </a:ext>
            </a:extLst>
          </p:cNvPr>
          <p:cNvSpPr/>
          <p:nvPr/>
        </p:nvSpPr>
        <p:spPr>
          <a:xfrm>
            <a:off x="0" y="1179472"/>
            <a:ext cx="12192000" cy="5706518"/>
          </a:xfrm>
          <a:prstGeom prst="rect">
            <a:avLst/>
          </a:prstGeom>
          <a:solidFill>
            <a:srgbClr val="DAE6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3878D67-D9A0-057F-2952-124730B585DB}"/>
              </a:ext>
            </a:extLst>
          </p:cNvPr>
          <p:cNvSpPr/>
          <p:nvPr/>
        </p:nvSpPr>
        <p:spPr>
          <a:xfrm>
            <a:off x="7529438" y="1863934"/>
            <a:ext cx="4308512" cy="48039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0D28CC-D51F-701B-3286-9AFE69AB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50" y="264696"/>
            <a:ext cx="9490342" cy="810532"/>
          </a:xfrm>
        </p:spPr>
        <p:txBody>
          <a:bodyPr>
            <a:normAutofit/>
          </a:bodyPr>
          <a:lstStyle/>
          <a:p>
            <a:r>
              <a:rPr lang="en-AU" sz="1400" b="1" dirty="0">
                <a:latin typeface="Segoe UI"/>
                <a:cs typeface="Segoe UI"/>
              </a:rPr>
              <a:t>REFERRAL GUIDE</a:t>
            </a:r>
            <a:br>
              <a:rPr lang="en-AU" dirty="0"/>
            </a:br>
            <a:r>
              <a:rPr lang="en-AU" dirty="0">
                <a:solidFill>
                  <a:srgbClr val="4D97C8"/>
                </a:solidFill>
                <a:latin typeface="Segoe UI"/>
                <a:cs typeface="Segoe UI"/>
              </a:rPr>
              <a:t>Infectious Diseases (ID)</a:t>
            </a:r>
            <a:endParaRPr lang="en-US" dirty="0">
              <a:latin typeface="Segoe UI"/>
              <a:cs typeface="Segoe U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605F10-F369-1EC0-27BD-BA796D987C04}"/>
              </a:ext>
            </a:extLst>
          </p:cNvPr>
          <p:cNvSpPr/>
          <p:nvPr/>
        </p:nvSpPr>
        <p:spPr>
          <a:xfrm>
            <a:off x="351798" y="2417130"/>
            <a:ext cx="3048179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02DEBF-AD78-8932-DE9D-F83DEB4F3850}"/>
              </a:ext>
            </a:extLst>
          </p:cNvPr>
          <p:cNvSpPr txBox="1"/>
          <p:nvPr/>
        </p:nvSpPr>
        <p:spPr>
          <a:xfrm>
            <a:off x="483483" y="2912618"/>
            <a:ext cx="25092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Confirmed diagnosis of active Hepatitis B</a:t>
            </a: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85E67D-CEF5-95FB-271A-AF37BD06AD54}"/>
              </a:ext>
            </a:extLst>
          </p:cNvPr>
          <p:cNvSpPr txBox="1"/>
          <p:nvPr/>
        </p:nvSpPr>
        <p:spPr>
          <a:xfrm>
            <a:off x="354050" y="1430810"/>
            <a:ext cx="92436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800" dirty="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Segoe UI Semilight" panose="020B0402040204020203" pitchFamily="34" charset="0"/>
              </a:rPr>
              <a:t>Hepatitis B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C4420E-B30B-1618-6DAE-BA29E2A72B79}"/>
              </a:ext>
            </a:extLst>
          </p:cNvPr>
          <p:cNvSpPr txBox="1"/>
          <p:nvPr/>
        </p:nvSpPr>
        <p:spPr>
          <a:xfrm>
            <a:off x="483483" y="2596126"/>
            <a:ext cx="181744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When to refer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CDCE736-31A7-624C-9CFF-C10020CF2BD4}"/>
              </a:ext>
            </a:extLst>
          </p:cNvPr>
          <p:cNvSpPr txBox="1"/>
          <p:nvPr/>
        </p:nvSpPr>
        <p:spPr>
          <a:xfrm>
            <a:off x="9030123" y="2582702"/>
            <a:ext cx="25358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All referrals considered routine</a:t>
            </a: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5A6A9ED0-8C03-D619-2F2E-64646C0C840A}"/>
              </a:ext>
            </a:extLst>
          </p:cNvPr>
          <p:cNvSpPr/>
          <p:nvPr/>
        </p:nvSpPr>
        <p:spPr>
          <a:xfrm>
            <a:off x="7747492" y="2582702"/>
            <a:ext cx="1069612" cy="483330"/>
          </a:xfrm>
          <a:prstGeom prst="roundRect">
            <a:avLst/>
          </a:prstGeom>
          <a:solidFill>
            <a:srgbClr val="A3C8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ROUTINE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7EB4CA5-8BE4-2169-64CE-D53CDB87F5C9}"/>
              </a:ext>
            </a:extLst>
          </p:cNvPr>
          <p:cNvSpPr/>
          <p:nvPr/>
        </p:nvSpPr>
        <p:spPr>
          <a:xfrm>
            <a:off x="3610610" y="2417130"/>
            <a:ext cx="3764263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2545C-5A95-D922-4914-92333DEA6DEF}"/>
              </a:ext>
            </a:extLst>
          </p:cNvPr>
          <p:cNvSpPr txBox="1"/>
          <p:nvPr/>
        </p:nvSpPr>
        <p:spPr>
          <a:xfrm>
            <a:off x="3772596" y="2948556"/>
            <a:ext cx="3166701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Patient history: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Onset, nature and duration of symptoms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History of travel, exposure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Medication history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Immunisation History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Past medical history and comorbidities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Impact of symptoms on functional capacity (ADLs)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Epidemiological risk factors 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Investigations: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Hepatitis B virus (HBV)) serology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HBV Viral Load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AST/ Bili/ INR/ Alb; other LFTs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US result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 err="1">
                <a:latin typeface="Segoe UI Semilight" panose="020B0402040204020203" pitchFamily="34" charset="0"/>
                <a:cs typeface="Segoe UI Semilight" panose="020B0402040204020203" pitchFamily="34" charset="0"/>
              </a:rPr>
              <a:t>Fibroscan</a:t>
            </a: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result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164D66-87BB-5A24-268D-D1535BED6A15}"/>
              </a:ext>
            </a:extLst>
          </p:cNvPr>
          <p:cNvSpPr txBox="1"/>
          <p:nvPr/>
        </p:nvSpPr>
        <p:spPr>
          <a:xfrm>
            <a:off x="3772596" y="2582702"/>
            <a:ext cx="274161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Additional Information to be included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F0FFEA0-CA2E-8BC3-DCC8-84A3F692DA1D}"/>
              </a:ext>
            </a:extLst>
          </p:cNvPr>
          <p:cNvSpPr/>
          <p:nvPr/>
        </p:nvSpPr>
        <p:spPr>
          <a:xfrm>
            <a:off x="351798" y="1863934"/>
            <a:ext cx="7023075" cy="413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FE0CEE5-7C1F-67CA-698F-91764C0E9B2B}"/>
              </a:ext>
            </a:extLst>
          </p:cNvPr>
          <p:cNvSpPr txBox="1"/>
          <p:nvPr/>
        </p:nvSpPr>
        <p:spPr>
          <a:xfrm>
            <a:off x="452340" y="1931790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3"/>
              </a:rPr>
              <a:t>State-wide Referral Criteria </a:t>
            </a:r>
            <a:r>
              <a:rPr lang="en-GB" sz="1200" b="0" i="0" u="none" strike="noStrike" baseline="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DOES NOT</a:t>
            </a:r>
            <a:r>
              <a:rPr lang="en-GB" sz="1200" b="0" i="0" u="none" strike="noStrike" baseline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apply to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this condition. </a:t>
            </a:r>
            <a:endParaRPr lang="en-AU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11382B-FA4B-44E4-ABF4-0539FA7AA17D}"/>
              </a:ext>
            </a:extLst>
          </p:cNvPr>
          <p:cNvSpPr txBox="1"/>
          <p:nvPr/>
        </p:nvSpPr>
        <p:spPr>
          <a:xfrm>
            <a:off x="4778406" y="340950"/>
            <a:ext cx="4245709" cy="6001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A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Semilight"/>
                <a:cs typeface="Segoe UI Semilight"/>
              </a:rPr>
              <a:t>The Infectious Diseases (ID) service provides specialist consultation for the treatment of acute and chronic diseases due to organisms ranging in size from viruses to parasitic worms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8A7FCA0-42DD-435B-A278-C5D96BFE548E}"/>
              </a:ext>
            </a:extLst>
          </p:cNvPr>
          <p:cNvCxnSpPr/>
          <p:nvPr/>
        </p:nvCxnSpPr>
        <p:spPr>
          <a:xfrm>
            <a:off x="4707318" y="350802"/>
            <a:ext cx="0" cy="568150"/>
          </a:xfrm>
          <a:prstGeom prst="line">
            <a:avLst/>
          </a:prstGeom>
          <a:ln>
            <a:solidFill>
              <a:srgbClr val="4D97C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7621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F7E052-A40B-6149-9146-005C96DA4CA7}"/>
              </a:ext>
            </a:extLst>
          </p:cNvPr>
          <p:cNvSpPr/>
          <p:nvPr/>
        </p:nvSpPr>
        <p:spPr>
          <a:xfrm>
            <a:off x="0" y="1179472"/>
            <a:ext cx="12192000" cy="5706518"/>
          </a:xfrm>
          <a:prstGeom prst="rect">
            <a:avLst/>
          </a:prstGeom>
          <a:solidFill>
            <a:srgbClr val="DAE6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3878D67-D9A0-057F-2952-124730B585DB}"/>
              </a:ext>
            </a:extLst>
          </p:cNvPr>
          <p:cNvSpPr/>
          <p:nvPr/>
        </p:nvSpPr>
        <p:spPr>
          <a:xfrm>
            <a:off x="7529438" y="1863934"/>
            <a:ext cx="4308512" cy="48039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0D28CC-D51F-701B-3286-9AFE69AB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50" y="264696"/>
            <a:ext cx="9490342" cy="810532"/>
          </a:xfrm>
        </p:spPr>
        <p:txBody>
          <a:bodyPr>
            <a:normAutofit/>
          </a:bodyPr>
          <a:lstStyle/>
          <a:p>
            <a:r>
              <a:rPr lang="en-AU" sz="1400" b="1" dirty="0">
                <a:latin typeface="Segoe UI"/>
                <a:cs typeface="Segoe UI"/>
              </a:rPr>
              <a:t>REFERRAL GUIDE</a:t>
            </a:r>
            <a:br>
              <a:rPr lang="en-AU" dirty="0"/>
            </a:br>
            <a:r>
              <a:rPr lang="en-AU" dirty="0">
                <a:solidFill>
                  <a:srgbClr val="4D97C8"/>
                </a:solidFill>
                <a:latin typeface="Segoe UI"/>
                <a:cs typeface="Segoe UI"/>
              </a:rPr>
              <a:t>Infectious Diseases (ID)</a:t>
            </a:r>
            <a:endParaRPr lang="en-US" dirty="0">
              <a:latin typeface="Segoe UI"/>
              <a:cs typeface="Segoe U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605F10-F369-1EC0-27BD-BA796D987C04}"/>
              </a:ext>
            </a:extLst>
          </p:cNvPr>
          <p:cNvSpPr/>
          <p:nvPr/>
        </p:nvSpPr>
        <p:spPr>
          <a:xfrm>
            <a:off x="351798" y="2417130"/>
            <a:ext cx="3048179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02DEBF-AD78-8932-DE9D-F83DEB4F3850}"/>
              </a:ext>
            </a:extLst>
          </p:cNvPr>
          <p:cNvSpPr txBox="1"/>
          <p:nvPr/>
        </p:nvSpPr>
        <p:spPr>
          <a:xfrm>
            <a:off x="483483" y="2912618"/>
            <a:ext cx="25092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Confirmed HIV diagnosis</a:t>
            </a: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85E67D-CEF5-95FB-271A-AF37BD06AD54}"/>
              </a:ext>
            </a:extLst>
          </p:cNvPr>
          <p:cNvSpPr txBox="1"/>
          <p:nvPr/>
        </p:nvSpPr>
        <p:spPr>
          <a:xfrm>
            <a:off x="354050" y="1430810"/>
            <a:ext cx="92436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GB" sz="1800" i="0" u="none" strike="noStrike" baseline="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Human immunodeficiency virus (HIV)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C4420E-B30B-1618-6DAE-BA29E2A72B79}"/>
              </a:ext>
            </a:extLst>
          </p:cNvPr>
          <p:cNvSpPr txBox="1"/>
          <p:nvPr/>
        </p:nvSpPr>
        <p:spPr>
          <a:xfrm>
            <a:off x="483483" y="2596126"/>
            <a:ext cx="181744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When to refer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5B41297-629E-87BB-6717-7CC7E8C5A90B}"/>
              </a:ext>
            </a:extLst>
          </p:cNvPr>
          <p:cNvSpPr txBox="1"/>
          <p:nvPr/>
        </p:nvSpPr>
        <p:spPr>
          <a:xfrm>
            <a:off x="9009302" y="3287407"/>
            <a:ext cx="2535834" cy="7309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New diagnosis with no treatment plan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Recent hospital discharge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CDCE736-31A7-624C-9CFF-C10020CF2BD4}"/>
              </a:ext>
            </a:extLst>
          </p:cNvPr>
          <p:cNvSpPr txBox="1"/>
          <p:nvPr/>
        </p:nvSpPr>
        <p:spPr>
          <a:xfrm>
            <a:off x="9055765" y="4780542"/>
            <a:ext cx="2535834" cy="654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Well controlled HIV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 referral from ID clinic &amp; well controlled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A20B09A5-F121-F1BD-993A-3C80C541CEC4}"/>
              </a:ext>
            </a:extLst>
          </p:cNvPr>
          <p:cNvSpPr/>
          <p:nvPr/>
        </p:nvSpPr>
        <p:spPr>
          <a:xfrm>
            <a:off x="7726671" y="3309225"/>
            <a:ext cx="1069612" cy="48333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tx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URGENT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5A6A9ED0-8C03-D619-2F2E-64646C0C840A}"/>
              </a:ext>
            </a:extLst>
          </p:cNvPr>
          <p:cNvSpPr/>
          <p:nvPr/>
        </p:nvSpPr>
        <p:spPr>
          <a:xfrm>
            <a:off x="7773134" y="4780542"/>
            <a:ext cx="1069612" cy="483330"/>
          </a:xfrm>
          <a:prstGeom prst="roundRect">
            <a:avLst/>
          </a:prstGeom>
          <a:solidFill>
            <a:srgbClr val="A3C8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ROUTINE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7EB4CA5-8BE4-2169-64CE-D53CDB87F5C9}"/>
              </a:ext>
            </a:extLst>
          </p:cNvPr>
          <p:cNvSpPr/>
          <p:nvPr/>
        </p:nvSpPr>
        <p:spPr>
          <a:xfrm>
            <a:off x="3610610" y="2417130"/>
            <a:ext cx="3764263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2545C-5A95-D922-4914-92333DEA6DEF}"/>
              </a:ext>
            </a:extLst>
          </p:cNvPr>
          <p:cNvSpPr txBox="1"/>
          <p:nvPr/>
        </p:nvSpPr>
        <p:spPr>
          <a:xfrm>
            <a:off x="3772596" y="2948556"/>
            <a:ext cx="316670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Minimum referral criteria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Diagnosis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HIV Viral Load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CD4T Cell count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Treatment received previously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Current treatment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Linkage to previous HIV team/ who and when last reviewed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164D66-87BB-5A24-268D-D1535BED6A15}"/>
              </a:ext>
            </a:extLst>
          </p:cNvPr>
          <p:cNvSpPr txBox="1"/>
          <p:nvPr/>
        </p:nvSpPr>
        <p:spPr>
          <a:xfrm>
            <a:off x="3772596" y="2582702"/>
            <a:ext cx="274161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Additional Information to be included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F0FFEA0-CA2E-8BC3-DCC8-84A3F692DA1D}"/>
              </a:ext>
            </a:extLst>
          </p:cNvPr>
          <p:cNvSpPr/>
          <p:nvPr/>
        </p:nvSpPr>
        <p:spPr>
          <a:xfrm>
            <a:off x="351798" y="1863934"/>
            <a:ext cx="7023075" cy="413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FE0CEE5-7C1F-67CA-698F-91764C0E9B2B}"/>
              </a:ext>
            </a:extLst>
          </p:cNvPr>
          <p:cNvSpPr txBox="1"/>
          <p:nvPr/>
        </p:nvSpPr>
        <p:spPr>
          <a:xfrm>
            <a:off x="452340" y="1931790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3"/>
              </a:rPr>
              <a:t>State-wide Referral Criteria </a:t>
            </a:r>
            <a:r>
              <a:rPr lang="en-GB" sz="1200" b="0" i="0" u="none" strike="noStrike" baseline="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DOES NOT</a:t>
            </a:r>
            <a:r>
              <a:rPr lang="en-GB" sz="1200" b="0" i="0" u="none" strike="noStrike" baseline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apply to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this condition. </a:t>
            </a:r>
            <a:endParaRPr lang="en-AU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11382B-FA4B-44E4-ABF4-0539FA7AA17D}"/>
              </a:ext>
            </a:extLst>
          </p:cNvPr>
          <p:cNvSpPr txBox="1"/>
          <p:nvPr/>
        </p:nvSpPr>
        <p:spPr>
          <a:xfrm>
            <a:off x="4778406" y="340950"/>
            <a:ext cx="4245709" cy="6001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A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Semilight"/>
                <a:cs typeface="Segoe UI Semilight"/>
              </a:rPr>
              <a:t>The Infectious Diseases (ID) service provides specialist consultation for the treatment of acute and chronic diseases due to organisms ranging in size from viruses to parasitic worms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8A7FCA0-42DD-435B-A278-C5D96BFE548E}"/>
              </a:ext>
            </a:extLst>
          </p:cNvPr>
          <p:cNvCxnSpPr/>
          <p:nvPr/>
        </p:nvCxnSpPr>
        <p:spPr>
          <a:xfrm>
            <a:off x="4707318" y="350802"/>
            <a:ext cx="0" cy="568150"/>
          </a:xfrm>
          <a:prstGeom prst="line">
            <a:avLst/>
          </a:prstGeom>
          <a:ln>
            <a:solidFill>
              <a:srgbClr val="4D97C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0629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F7E052-A40B-6149-9146-005C96DA4CA7}"/>
              </a:ext>
            </a:extLst>
          </p:cNvPr>
          <p:cNvSpPr/>
          <p:nvPr/>
        </p:nvSpPr>
        <p:spPr>
          <a:xfrm>
            <a:off x="0" y="1179472"/>
            <a:ext cx="12192000" cy="5706518"/>
          </a:xfrm>
          <a:prstGeom prst="rect">
            <a:avLst/>
          </a:prstGeom>
          <a:solidFill>
            <a:srgbClr val="DAE6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3878D67-D9A0-057F-2952-124730B585DB}"/>
              </a:ext>
            </a:extLst>
          </p:cNvPr>
          <p:cNvSpPr/>
          <p:nvPr/>
        </p:nvSpPr>
        <p:spPr>
          <a:xfrm>
            <a:off x="7529438" y="1863934"/>
            <a:ext cx="4308512" cy="48039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0D28CC-D51F-701B-3286-9AFE69AB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50" y="264696"/>
            <a:ext cx="9490342" cy="810532"/>
          </a:xfrm>
        </p:spPr>
        <p:txBody>
          <a:bodyPr>
            <a:normAutofit/>
          </a:bodyPr>
          <a:lstStyle/>
          <a:p>
            <a:r>
              <a:rPr lang="en-AU" sz="1400" b="1" dirty="0">
                <a:latin typeface="Segoe UI"/>
                <a:cs typeface="Segoe UI"/>
              </a:rPr>
              <a:t>REFERRAL GUIDE</a:t>
            </a:r>
            <a:br>
              <a:rPr lang="en-AU" dirty="0"/>
            </a:br>
            <a:r>
              <a:rPr lang="en-AU" dirty="0">
                <a:solidFill>
                  <a:srgbClr val="4D97C8"/>
                </a:solidFill>
                <a:latin typeface="Segoe UI"/>
                <a:cs typeface="Segoe UI"/>
              </a:rPr>
              <a:t>Infectious Diseases (ID)</a:t>
            </a:r>
            <a:endParaRPr lang="en-US" dirty="0">
              <a:latin typeface="Segoe UI"/>
              <a:cs typeface="Segoe U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605F10-F369-1EC0-27BD-BA796D987C04}"/>
              </a:ext>
            </a:extLst>
          </p:cNvPr>
          <p:cNvSpPr/>
          <p:nvPr/>
        </p:nvSpPr>
        <p:spPr>
          <a:xfrm>
            <a:off x="351798" y="2417130"/>
            <a:ext cx="3048179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02DEBF-AD78-8932-DE9D-F83DEB4F3850}"/>
              </a:ext>
            </a:extLst>
          </p:cNvPr>
          <p:cNvSpPr txBox="1"/>
          <p:nvPr/>
        </p:nvSpPr>
        <p:spPr>
          <a:xfrm>
            <a:off x="483483" y="2912618"/>
            <a:ext cx="250928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Post hospital presentation/admission and initial management e.g. HITH, Tertiary hospitals referrals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85E67D-CEF5-95FB-271A-AF37BD06AD54}"/>
              </a:ext>
            </a:extLst>
          </p:cNvPr>
          <p:cNvSpPr txBox="1"/>
          <p:nvPr/>
        </p:nvSpPr>
        <p:spPr>
          <a:xfrm>
            <a:off x="354050" y="1430810"/>
            <a:ext cx="924360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800" dirty="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Segoe UI Semilight" panose="020B0402040204020203" pitchFamily="34" charset="0"/>
              </a:rPr>
              <a:t>Management of complex infections; Long term infections managed by Hospital in the Home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C4420E-B30B-1618-6DAE-BA29E2A72B79}"/>
              </a:ext>
            </a:extLst>
          </p:cNvPr>
          <p:cNvSpPr txBox="1"/>
          <p:nvPr/>
        </p:nvSpPr>
        <p:spPr>
          <a:xfrm>
            <a:off x="483483" y="2596126"/>
            <a:ext cx="181744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When to refer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CDCE736-31A7-624C-9CFF-C10020CF2BD4}"/>
              </a:ext>
            </a:extLst>
          </p:cNvPr>
          <p:cNvSpPr txBox="1"/>
          <p:nvPr/>
        </p:nvSpPr>
        <p:spPr>
          <a:xfrm>
            <a:off x="9055765" y="2484604"/>
            <a:ext cx="253583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All referrals considered routine</a:t>
            </a:r>
            <a:endParaRPr lang="en-AU" sz="10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5A6A9ED0-8C03-D619-2F2E-64646C0C840A}"/>
              </a:ext>
            </a:extLst>
          </p:cNvPr>
          <p:cNvSpPr/>
          <p:nvPr/>
        </p:nvSpPr>
        <p:spPr>
          <a:xfrm>
            <a:off x="7773134" y="2484604"/>
            <a:ext cx="1069612" cy="483330"/>
          </a:xfrm>
          <a:prstGeom prst="roundRect">
            <a:avLst/>
          </a:prstGeom>
          <a:solidFill>
            <a:srgbClr val="A3C8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ROUTINE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7EB4CA5-8BE4-2169-64CE-D53CDB87F5C9}"/>
              </a:ext>
            </a:extLst>
          </p:cNvPr>
          <p:cNvSpPr/>
          <p:nvPr/>
        </p:nvSpPr>
        <p:spPr>
          <a:xfrm>
            <a:off x="3610610" y="2417130"/>
            <a:ext cx="3764263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2545C-5A95-D922-4914-92333DEA6DEF}"/>
              </a:ext>
            </a:extLst>
          </p:cNvPr>
          <p:cNvSpPr txBox="1"/>
          <p:nvPr/>
        </p:nvSpPr>
        <p:spPr>
          <a:xfrm>
            <a:off x="3772596" y="2948556"/>
            <a:ext cx="3166701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Patient history: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Onset, nature and duration of symptoms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History of travel, animal contacts, bites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Medication history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Immunisation History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Past medical history and comorbidities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Impact of symptoms on functional capacity (ADLs)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History of previous treatments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Hospital discharge summary (where relevant)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AU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en-AU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Investigations: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Bloods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Cultures</a:t>
            </a:r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164D66-87BB-5A24-268D-D1535BED6A15}"/>
              </a:ext>
            </a:extLst>
          </p:cNvPr>
          <p:cNvSpPr txBox="1"/>
          <p:nvPr/>
        </p:nvSpPr>
        <p:spPr>
          <a:xfrm>
            <a:off x="3772596" y="2582702"/>
            <a:ext cx="274161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Additional Information to be included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F0FFEA0-CA2E-8BC3-DCC8-84A3F692DA1D}"/>
              </a:ext>
            </a:extLst>
          </p:cNvPr>
          <p:cNvSpPr/>
          <p:nvPr/>
        </p:nvSpPr>
        <p:spPr>
          <a:xfrm>
            <a:off x="351798" y="1863934"/>
            <a:ext cx="7023075" cy="413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FE0CEE5-7C1F-67CA-698F-91764C0E9B2B}"/>
              </a:ext>
            </a:extLst>
          </p:cNvPr>
          <p:cNvSpPr txBox="1"/>
          <p:nvPr/>
        </p:nvSpPr>
        <p:spPr>
          <a:xfrm>
            <a:off x="452340" y="1931790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3"/>
              </a:rPr>
              <a:t>State-wide Referral Criteria </a:t>
            </a:r>
            <a:r>
              <a:rPr lang="en-GB" sz="1200" b="0" i="0" u="none" strike="noStrike" baseline="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DOES NOT</a:t>
            </a:r>
            <a:r>
              <a:rPr lang="en-GB" sz="1200" b="0" i="0" u="none" strike="noStrike" baseline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apply to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this condition. </a:t>
            </a:r>
            <a:endParaRPr lang="en-AU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11382B-FA4B-44E4-ABF4-0539FA7AA17D}"/>
              </a:ext>
            </a:extLst>
          </p:cNvPr>
          <p:cNvSpPr txBox="1"/>
          <p:nvPr/>
        </p:nvSpPr>
        <p:spPr>
          <a:xfrm>
            <a:off x="4778406" y="340950"/>
            <a:ext cx="4245709" cy="6001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A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Semilight"/>
                <a:cs typeface="Segoe UI Semilight"/>
              </a:rPr>
              <a:t>The Infectious Diseases (ID) service provides specialist consultation for the treatment of acute and chronic diseases due to organisms ranging in size from viruses to parasitic worms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8A7FCA0-42DD-435B-A278-C5D96BFE548E}"/>
              </a:ext>
            </a:extLst>
          </p:cNvPr>
          <p:cNvCxnSpPr/>
          <p:nvPr/>
        </p:nvCxnSpPr>
        <p:spPr>
          <a:xfrm>
            <a:off x="4707318" y="350802"/>
            <a:ext cx="0" cy="568150"/>
          </a:xfrm>
          <a:prstGeom prst="line">
            <a:avLst/>
          </a:prstGeom>
          <a:ln>
            <a:solidFill>
              <a:srgbClr val="4D97C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6481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32F7E052-A40B-6149-9146-005C96DA4CA7}"/>
              </a:ext>
            </a:extLst>
          </p:cNvPr>
          <p:cNvSpPr/>
          <p:nvPr/>
        </p:nvSpPr>
        <p:spPr>
          <a:xfrm>
            <a:off x="0" y="1179472"/>
            <a:ext cx="12192000" cy="5706518"/>
          </a:xfrm>
          <a:prstGeom prst="rect">
            <a:avLst/>
          </a:prstGeom>
          <a:solidFill>
            <a:srgbClr val="DAE6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3878D67-D9A0-057F-2952-124730B585DB}"/>
              </a:ext>
            </a:extLst>
          </p:cNvPr>
          <p:cNvSpPr/>
          <p:nvPr/>
        </p:nvSpPr>
        <p:spPr>
          <a:xfrm>
            <a:off x="7529438" y="1863934"/>
            <a:ext cx="4308512" cy="48039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0D28CC-D51F-701B-3286-9AFE69AB6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050" y="264696"/>
            <a:ext cx="9490342" cy="810532"/>
          </a:xfrm>
        </p:spPr>
        <p:txBody>
          <a:bodyPr>
            <a:normAutofit/>
          </a:bodyPr>
          <a:lstStyle/>
          <a:p>
            <a:r>
              <a:rPr lang="en-AU" sz="1400" b="1" dirty="0">
                <a:latin typeface="Segoe UI"/>
                <a:cs typeface="Segoe UI"/>
              </a:rPr>
              <a:t>REFERRAL GUIDE</a:t>
            </a:r>
            <a:br>
              <a:rPr lang="en-AU" dirty="0"/>
            </a:br>
            <a:r>
              <a:rPr lang="en-AU" dirty="0">
                <a:solidFill>
                  <a:srgbClr val="4D97C8"/>
                </a:solidFill>
                <a:latin typeface="Segoe UI"/>
                <a:cs typeface="Segoe UI"/>
              </a:rPr>
              <a:t>Infectious Diseases (ID)</a:t>
            </a:r>
            <a:endParaRPr lang="en-US" dirty="0">
              <a:latin typeface="Segoe UI"/>
              <a:cs typeface="Segoe UI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E605F10-F369-1EC0-27BD-BA796D987C04}"/>
              </a:ext>
            </a:extLst>
          </p:cNvPr>
          <p:cNvSpPr/>
          <p:nvPr/>
        </p:nvSpPr>
        <p:spPr>
          <a:xfrm>
            <a:off x="351798" y="2417130"/>
            <a:ext cx="3048179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302DEBF-AD78-8932-DE9D-F83DEB4F3850}"/>
              </a:ext>
            </a:extLst>
          </p:cNvPr>
          <p:cNvSpPr txBox="1"/>
          <p:nvPr/>
        </p:nvSpPr>
        <p:spPr>
          <a:xfrm>
            <a:off x="483483" y="2912618"/>
            <a:ext cx="2509284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Latent TB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Active TB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For/on treatment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Other Mycobacterium Ulcerans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MAC – Mycobacterium avium complex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85E67D-CEF5-95FB-271A-AF37BD06AD54}"/>
              </a:ext>
            </a:extLst>
          </p:cNvPr>
          <p:cNvSpPr txBox="1"/>
          <p:nvPr/>
        </p:nvSpPr>
        <p:spPr>
          <a:xfrm>
            <a:off x="351797" y="1460651"/>
            <a:ext cx="11761645" cy="3668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1800" dirty="0">
                <a:effectLst/>
                <a:latin typeface="Segoe UI Semilight" panose="020B0402040204020203" pitchFamily="34" charset="0"/>
                <a:ea typeface="Calibri" panose="020F0502020204030204" pitchFamily="34" charset="0"/>
                <a:cs typeface="Segoe UI Semilight" panose="020B0402040204020203" pitchFamily="34" charset="0"/>
              </a:rPr>
              <a:t>Mycobacterial Infectives: including Tuberculosis (TB), Mycobacterium Ulcerans, Mycobacterium avium complex (MAC)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C4420E-B30B-1618-6DAE-BA29E2A72B79}"/>
              </a:ext>
            </a:extLst>
          </p:cNvPr>
          <p:cNvSpPr txBox="1"/>
          <p:nvPr/>
        </p:nvSpPr>
        <p:spPr>
          <a:xfrm>
            <a:off x="483483" y="2596126"/>
            <a:ext cx="181744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When to refer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5B41297-629E-87BB-6717-7CC7E8C5A90B}"/>
              </a:ext>
            </a:extLst>
          </p:cNvPr>
          <p:cNvSpPr txBox="1"/>
          <p:nvPr/>
        </p:nvSpPr>
        <p:spPr>
          <a:xfrm>
            <a:off x="9009302" y="3287407"/>
            <a:ext cx="2535834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Symptoms of active TB/cough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On active treatment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05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New diagnosis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CDCE736-31A7-624C-9CFF-C10020CF2BD4}"/>
              </a:ext>
            </a:extLst>
          </p:cNvPr>
          <p:cNvSpPr txBox="1"/>
          <p:nvPr/>
        </p:nvSpPr>
        <p:spPr>
          <a:xfrm>
            <a:off x="9055765" y="4780542"/>
            <a:ext cx="2535834" cy="7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Latent TB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Re referrals from ID clinic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AU" sz="105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A20B09A5-F121-F1BD-993A-3C80C541CEC4}"/>
              </a:ext>
            </a:extLst>
          </p:cNvPr>
          <p:cNvSpPr/>
          <p:nvPr/>
        </p:nvSpPr>
        <p:spPr>
          <a:xfrm>
            <a:off x="7726671" y="3309225"/>
            <a:ext cx="1069612" cy="48333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tx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URGENT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5A6A9ED0-8C03-D619-2F2E-64646C0C840A}"/>
              </a:ext>
            </a:extLst>
          </p:cNvPr>
          <p:cNvSpPr/>
          <p:nvPr/>
        </p:nvSpPr>
        <p:spPr>
          <a:xfrm>
            <a:off x="7773134" y="4780542"/>
            <a:ext cx="1069612" cy="483330"/>
          </a:xfrm>
          <a:prstGeom prst="roundRect">
            <a:avLst/>
          </a:prstGeom>
          <a:solidFill>
            <a:srgbClr val="A3C85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AU" sz="1200" b="1" dirty="0">
                <a:solidFill>
                  <a:schemeClr val="bg1"/>
                </a:solidFill>
                <a:latin typeface="Segoe UI" panose="020B0502040204020203" pitchFamily="34" charset="0"/>
                <a:ea typeface="Segoe UI Black" panose="020B0A02040204020203" pitchFamily="34" charset="0"/>
                <a:cs typeface="Segoe UI" panose="020B0502040204020203" pitchFamily="34" charset="0"/>
              </a:rPr>
              <a:t>ROUTINE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7EB4CA5-8BE4-2169-64CE-D53CDB87F5C9}"/>
              </a:ext>
            </a:extLst>
          </p:cNvPr>
          <p:cNvSpPr/>
          <p:nvPr/>
        </p:nvSpPr>
        <p:spPr>
          <a:xfrm>
            <a:off x="3610610" y="2417130"/>
            <a:ext cx="3764263" cy="42507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B2545C-5A95-D922-4914-92333DEA6DEF}"/>
              </a:ext>
            </a:extLst>
          </p:cNvPr>
          <p:cNvSpPr txBox="1"/>
          <p:nvPr/>
        </p:nvSpPr>
        <p:spPr>
          <a:xfrm>
            <a:off x="3772596" y="2948556"/>
            <a:ext cx="3166701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Minimum referral criteria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Country of origin or exposure risk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QuantiFERON Gold test (if completed)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Chest Xray report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AU" sz="11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Any microbiology if done</a:t>
            </a:r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164D66-87BB-5A24-268D-D1535BED6A15}"/>
              </a:ext>
            </a:extLst>
          </p:cNvPr>
          <p:cNvSpPr txBox="1"/>
          <p:nvPr/>
        </p:nvSpPr>
        <p:spPr>
          <a:xfrm>
            <a:off x="3772596" y="2582702"/>
            <a:ext cx="274161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Additional Information to be included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F0FFEA0-CA2E-8BC3-DCC8-84A3F692DA1D}"/>
              </a:ext>
            </a:extLst>
          </p:cNvPr>
          <p:cNvSpPr/>
          <p:nvPr/>
        </p:nvSpPr>
        <p:spPr>
          <a:xfrm>
            <a:off x="351798" y="1989003"/>
            <a:ext cx="7023075" cy="4135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dirty="0"/>
              <a:t>Lower limb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FE0CEE5-7C1F-67CA-698F-91764C0E9B2B}"/>
              </a:ext>
            </a:extLst>
          </p:cNvPr>
          <p:cNvSpPr txBox="1"/>
          <p:nvPr/>
        </p:nvSpPr>
        <p:spPr>
          <a:xfrm>
            <a:off x="351797" y="2012918"/>
            <a:ext cx="60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200" b="0" i="0" u="none" strike="noStrike" baseline="0" dirty="0">
                <a:solidFill>
                  <a:srgbClr val="0000FF"/>
                </a:solidFill>
                <a:latin typeface="Segoe UI Semilight" panose="020B0402040204020203" pitchFamily="34" charset="0"/>
                <a:cs typeface="Segoe UI Semilight" panose="020B0402040204020203" pitchFamily="34" charset="0"/>
                <a:hlinkClick r:id="rId3"/>
              </a:rPr>
              <a:t>State-wide Referral Criteria </a:t>
            </a:r>
            <a:r>
              <a:rPr lang="en-GB" sz="1200" b="0" i="0" u="none" strike="noStrike" baseline="0" dirty="0">
                <a:latin typeface="Segoe UI Black" panose="020B0A02040204020203" pitchFamily="34" charset="0"/>
                <a:ea typeface="Segoe UI Black" panose="020B0A02040204020203" pitchFamily="34" charset="0"/>
                <a:cs typeface="Segoe UI Semilight" panose="020B0402040204020203" pitchFamily="34" charset="0"/>
              </a:rPr>
              <a:t>DOES NOT</a:t>
            </a:r>
            <a:r>
              <a:rPr lang="en-GB" sz="1200" b="0" i="0" u="none" strike="noStrike" baseline="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 apply to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egoe UI Semilight" panose="020B0402040204020203" pitchFamily="34" charset="0"/>
                <a:cs typeface="Segoe UI Semilight" panose="020B0402040204020203" pitchFamily="34" charset="0"/>
              </a:rPr>
              <a:t> this condition. </a:t>
            </a:r>
            <a:endParaRPr lang="en-AU" sz="12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11382B-FA4B-44E4-ABF4-0539FA7AA17D}"/>
              </a:ext>
            </a:extLst>
          </p:cNvPr>
          <p:cNvSpPr txBox="1"/>
          <p:nvPr/>
        </p:nvSpPr>
        <p:spPr>
          <a:xfrm>
            <a:off x="4778406" y="340950"/>
            <a:ext cx="4245709" cy="6001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AU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 Semilight"/>
                <a:cs typeface="Segoe UI Semilight"/>
              </a:rPr>
              <a:t>The Infectious Diseases (ID) service provides specialist consultation for the treatment of acute and chronic diseases due to organisms ranging in size from viruses to parasitic worms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8A7FCA0-42DD-435B-A278-C5D96BFE548E}"/>
              </a:ext>
            </a:extLst>
          </p:cNvPr>
          <p:cNvCxnSpPr/>
          <p:nvPr/>
        </p:nvCxnSpPr>
        <p:spPr>
          <a:xfrm>
            <a:off x="4707318" y="350802"/>
            <a:ext cx="0" cy="568150"/>
          </a:xfrm>
          <a:prstGeom prst="line">
            <a:avLst/>
          </a:prstGeom>
          <a:ln>
            <a:solidFill>
              <a:srgbClr val="4D97C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4816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5D9FA3A19F1E44A8B17F9E44869D71" ma:contentTypeVersion="4" ma:contentTypeDescription="Create a new document." ma:contentTypeScope="" ma:versionID="cf98397f769a5cdcf527d6cdd0a81116">
  <xsd:schema xmlns:xsd="http://www.w3.org/2001/XMLSchema" xmlns:xs="http://www.w3.org/2001/XMLSchema" xmlns:p="http://schemas.microsoft.com/office/2006/metadata/properties" xmlns:ns2="48144c4b-c7bb-4202-aa33-bc1a9b52dea9" targetNamespace="http://schemas.microsoft.com/office/2006/metadata/properties" ma:root="true" ma:fieldsID="fbace36d6bc33f3794858c741b2ac142" ns2:_="">
    <xsd:import namespace="48144c4b-c7bb-4202-aa33-bc1a9b52dea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144c4b-c7bb-4202-aa33-bc1a9b52dea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FE36936-0C48-4CDA-BB11-4942579C4738}">
  <ds:schemaRefs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2006/metadata/properties"/>
    <ds:schemaRef ds:uri="48144c4b-c7bb-4202-aa33-bc1a9b52dea9"/>
    <ds:schemaRef ds:uri="http://schemas.microsoft.com/office/infopath/2007/PartnerControl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1AE72E4-C8ED-4A56-ACEB-7E0535E4F6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144c4b-c7bb-4202-aa33-bc1a9b52dea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C7D5F67-78BE-458D-8AE9-44F3C3065D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560</TotalTime>
  <Words>2135</Words>
  <Application>Microsoft Office PowerPoint</Application>
  <PresentationFormat>Widescreen</PresentationFormat>
  <Paragraphs>317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Aptos</vt:lpstr>
      <vt:lpstr>Arial</vt:lpstr>
      <vt:lpstr>FoundrySterling</vt:lpstr>
      <vt:lpstr>Segoe UI</vt:lpstr>
      <vt:lpstr>Segoe UI Black</vt:lpstr>
      <vt:lpstr>Segoe UI Semilight</vt:lpstr>
      <vt:lpstr>Office Theme</vt:lpstr>
      <vt:lpstr>REFERRAL GUIDE Infectious Diseases (ID)</vt:lpstr>
      <vt:lpstr>REFERRAL GUIDE Infectious Diseases (ID)</vt:lpstr>
      <vt:lpstr>REFERRAL GUIDE Infectious Diseases (ID)</vt:lpstr>
      <vt:lpstr>REFERRAL GUIDE Infectious Diseases (ID)</vt:lpstr>
      <vt:lpstr>REFERRAL GUIDE Infectious Diseases (ID)</vt:lpstr>
      <vt:lpstr>REFERRAL GUIDE Infectious Diseases (ID)</vt:lpstr>
      <vt:lpstr>REFERRAL GUIDE Infectious Diseases (ID)</vt:lpstr>
      <vt:lpstr>REFERRAL GUIDE Infectious Diseases (ID)</vt:lpstr>
      <vt:lpstr>REFERRAL GUIDE Infectious Diseases (ID)</vt:lpstr>
      <vt:lpstr>REFERRAL GUIDE Infectious Diseases (ID)</vt:lpstr>
      <vt:lpstr>REFERRAL GUIDE Infectious Diseases (ID)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Sally Bieleny</dc:creator>
  <cp:lastModifiedBy>Fiona Christensen (BCH)</cp:lastModifiedBy>
  <cp:revision>44</cp:revision>
  <cp:lastPrinted>2024-06-02T23:35:11Z</cp:lastPrinted>
  <dcterms:created xsi:type="dcterms:W3CDTF">2024-05-31T04:54:13Z</dcterms:created>
  <dcterms:modified xsi:type="dcterms:W3CDTF">2025-08-14T05:28:23Z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0x010100A05D9FA3A19F1E44A8B17F9E44869D71</vt:lpwstr>
  </property>
  <property fmtid="{D5CDD505-2E9C-101B-9397-08002B2CF9AE}" pid="3" name="MediaServiceImageTags">
    <vt:lpwstr/>
  </property>
  <property fmtid="{D5CDD505-2E9C-101B-9397-08002B2CF9AE}" pid="4" name="Order">
    <vt:r8>241300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</Properties>
</file>