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62" r:id="rId5"/>
    <p:sldId id="260" r:id="rId6"/>
    <p:sldId id="256" r:id="rId7"/>
    <p:sldId id="258" r:id="rId8"/>
    <p:sldId id="263" r:id="rId9"/>
    <p:sldId id="264" r:id="rId10"/>
    <p:sldId id="267" r:id="rId11"/>
    <p:sldId id="265" r:id="rId12"/>
    <p:sldId id="266" r:id="rId13"/>
    <p:sldId id="269" r:id="rId14"/>
    <p:sldId id="268" r:id="rId15"/>
    <p:sldId id="271" r:id="rId16"/>
    <p:sldId id="270" r:id="rId17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C85D"/>
    <a:srgbClr val="DAE6EE"/>
    <a:srgbClr val="9BBDD1"/>
    <a:srgbClr val="E8F1D7"/>
    <a:srgbClr val="68BCBD"/>
    <a:srgbClr val="4D97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78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1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E60BF-1C0E-4C4C-A563-5944A7D3EE8C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1E76C-F4E1-44DE-99A5-31AC8B5AA3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5023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98395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2851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96830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4631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41490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2802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9448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44264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77484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13266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84907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3890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EBB3E-04EE-F9E8-6B60-309AF08B58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Guidelines - Name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193B7-88BC-AC8F-E3C0-1C3AD8CF95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9383" y="1253331"/>
            <a:ext cx="5644531" cy="505121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8DE9885-91CF-6BCB-3BF1-2191CD81E388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238088" y="1253330"/>
            <a:ext cx="5562027" cy="5051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2370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D2521-1C79-5DBF-9D84-741A168A7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B55CAD-6487-B8F1-98EA-10BDA24235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1865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D3E5EE-4C70-B042-CF37-0CB93D6542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D31722-0A59-E72C-7D2D-E616C1C1D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2304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FD5CB-07C0-7208-4009-94FD9ED808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Guidelines - Name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211DDC-473A-753C-7261-3C5FA31A0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383" y="1285660"/>
            <a:ext cx="11550315" cy="50188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4004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EBB3E-04EE-F9E8-6B60-309AF08B58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Condition - Name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193B7-88BC-AC8F-E3C0-1C3AD8CF95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9383" y="1253331"/>
            <a:ext cx="5644531" cy="50443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8DE9885-91CF-6BCB-3BF1-2191CD81E388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297672" y="1253331"/>
            <a:ext cx="5562027" cy="50443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9719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C2C28-BE6A-EEFE-5D40-2F20B8F84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3108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2919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E3A70-AB67-18F7-3AAF-79FAACD5A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009" y="1149864"/>
            <a:ext cx="11495314" cy="2387600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B41EC0-EA38-ED10-0C6F-25425722A10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0009" y="3602038"/>
            <a:ext cx="1155031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2191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07ACE-A30D-0969-5570-0873EA4ED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73C6B3-732F-D551-A9AF-DA7791DE9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9691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42383-5379-565C-1D90-BC4723A9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B0F282-A5A2-A022-9940-99DD016B75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9D927C-C0EF-4D39-AAF4-D21963E2EB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5311C5-56B6-9CF9-ABB4-7BC614674A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789A37-9018-061B-377A-B6BEE729FF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0442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A8CCF-9D08-9A15-2C25-EC48EE319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0114" y="1262432"/>
            <a:ext cx="7727711" cy="52964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A6D96B-0CC4-5E6E-816F-84E0297F7E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84175" y="1262432"/>
            <a:ext cx="3641557" cy="52304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0AAE0FCC-0EFA-48C3-2407-9DB7393A6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924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E1FEA3-E17B-19F2-C96C-9C710C106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49" y="264696"/>
            <a:ext cx="9542761" cy="810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42B9D0-0799-D136-8CC2-521243358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9383" y="1285659"/>
            <a:ext cx="11550315" cy="53076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DCD8719-C904-20BE-D34B-7ED50F3BF83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6"/>
          <a:stretch/>
        </p:blipFill>
        <p:spPr bwMode="auto">
          <a:xfrm>
            <a:off x="9793637" y="0"/>
            <a:ext cx="2142765" cy="12856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36295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  <p:sldLayoutId id="2147483660" r:id="rId3"/>
    <p:sldLayoutId id="2147483654" r:id="rId4"/>
    <p:sldLayoutId id="2147483655" r:id="rId5"/>
    <p:sldLayoutId id="2147483649" r:id="rId6"/>
    <p:sldLayoutId id="2147483651" r:id="rId7"/>
    <p:sldLayoutId id="2147483653" r:id="rId8"/>
    <p:sldLayoutId id="2147483656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health.vic.gov.au/patient-care/minimum-information-referrals-non-admitted-specialist-services" TargetMode="External"/><Relationship Id="rId3" Type="http://schemas.openxmlformats.org/officeDocument/2006/relationships/hyperlink" Target="https://www.basscoasthealth.org.au/services/specialist-outpatient-clinics/orthopaedic-surgery" TargetMode="External"/><Relationship Id="rId7" Type="http://schemas.openxmlformats.org/officeDocument/2006/relationships/hyperlink" Target="https://gphn.org.au/what-we-do/gippsland-pathway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basscoasthealth.org.au/sites/default/files/2022-02/MR-309%20Outpatient%20specialist%20clinic%20referral.pdf" TargetMode="External"/><Relationship Id="rId11" Type="http://schemas.openxmlformats.org/officeDocument/2006/relationships/hyperlink" Target="https://view.officeapps.live.com/op/view.aspx?src=https%3A%2F%2Fcontent.health.vic.gov.au%2Fsites%2Fdefault%2Ffiles%2F2023-01%2Fmanaging-referrals-to-non-admitted-specialist-services-policy-100123.docx&amp;wdOrigin=BROWSELINK" TargetMode="External"/><Relationship Id="rId5" Type="http://schemas.openxmlformats.org/officeDocument/2006/relationships/hyperlink" Target="mailto:Access@basscoasthealth.org.au" TargetMode="External"/><Relationship Id="rId10" Type="http://schemas.openxmlformats.org/officeDocument/2006/relationships/hyperlink" Target="https://prod-prompt-documents.s3.ap-southeast-2.amazonaws.com/136757/136757_v2.0.pdf?X-Amz-Expires=86400&amp;X-Amz-Security-Token=IQoJb3JpZ2luX2VjEOz%2F%2F%2F%2F%2F%2F%2F%2F%2F%2FwEaDmFwLXNvdXRoZWFzdC0yIkgwRgIhAOLX9F7%2BubNlj3y9oHHbbZvyTfZOCUX6doeSf1L%2BQ%2BM8AiEA90J%2F9NYpUNBWtVupq2o%2FCscl0TfqwLHldTxAE7XAtFsqwQQIxf%2F%2F%2F%2F%2F%2F%2F%2F%2F%2FARAEGgw3NDI0OTM1ODU5NDMiDCq1YC6frfeCApM7ISqVBKNezj1qCpAP9lOzgSFEIsp49KjVs8sG5N94xZRDeuQbemE7Lu%2FARgqX6nq7dTpYftRDpomeJ%2FSiAf%2FyOL9361MK6954OaNsPmjJ7wA%2FWkJZ%2B5q6MmR6CLJVu%2FjpdXIQ0fepXMF8rmctQR%2FxnxokVNDZ8S0ahy52vDb%2F0imeE0jRH5633xSENkVr2Io8iElGUrrH6gVRzEOwiukgpJ85Yj0l40L8kbaFL9QKOYNtzlXGyyfiaKIJN879t0jj%2Fwor6ghuedpuVKEkVHVSHaYTa%2FRO0pzt3OUIMqw%2BRMr3hRxrsZ2Rhz0Ms6q%2Fs3Dz%2Ba4Msmi2BW9wS4aYG5S3oKM4ymEUBKYcoUTkRodPjGB3lC1hTt4%2BnPLEB4S8y%2FBCSaFyrBfOc29koEma78WTw4hnRuP3Culwhvi2v4%2BPVZZOqV4xCcCYzTSU2mtJRgCys2%2F9AS283QrIRlkUuF%2FMfKFTmX9xWQJts%2BAQugyfzNBKhOzoQg%2B1OHcrKCDOe0FF2Ms%2F6CjAzX5J70gOpaPXt9LnfAJQbL2vnyIPHD0xJeopr8yB87zwjd3%2BPFXTpQAbCloAoboO4dZEniRgVTwJ3zfwKvbeGFIcbsT4pPBq%2FN3Ju9u7QJTs%2BoA8UL5H7WD0DMPl%2BKqmewMRcQDFV7QOf3%2Fe54xFjQ6b4%2FogzTEl%2BInNZjnzdWUHLrRBRNsghj9T9Y%2FPRUaAGZZIMLG81rsGOqUBk4vS5a8Vh%2FHI7AK4Egung45fhMxyFfXDflv63aM%2F9klUws8LZl8QqZfesz4Lj1q0528V9SHvbJ88muXQyvQ%2FHogBinmBR7ZPy28K91qXC9E7drnauu0ebUBlmQrCr%2BvleXrTDGY1iQ3wUtZy4uVijm72y6SNQsDbEYWFiGzy8Fm8c36dZ7hL7StVzwmUI99j3dGakZFTLWgn84jue%2FS5rXc%2BLRSQ&amp;response-content-disposition=inline%3Bfilename%3D%22Anaesthesia%20and%20Surgical%20Services%20-%20Patient%20Suitability%20Framework.pdf%22&amp;X-Amz-Algorithm=AWS4-HMAC-SHA256&amp;X-Amz-Credential=ASIA2ZYARAIL4YT2MV7E%2F20250101%2Fap-southeast-2%2Fs3%2Faws4_request&amp;X-Amz-Date=20250101T211825Z&amp;X-Amz-SignedHeaders=host&amp;X-Amz-Signature=4f8af7d528e68dbac955f56bdeb9728dafe2df6a11d67231e7bccf7ad3365b11" TargetMode="External"/><Relationship Id="rId4" Type="http://schemas.openxmlformats.org/officeDocument/2006/relationships/hyperlink" Target="mailto:senthilkumar.sundaramurthy@basscoasthealth.org.au" TargetMode="External"/><Relationship Id="rId9" Type="http://schemas.openxmlformats.org/officeDocument/2006/relationships/hyperlink" Target="https://src.health.vic.gov.au/specialities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basscoasthealth.org.au/services/specialist-outpatient-clinics/orthopaedic-surgery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basscoasthealth.org.au/services/specialist-outpatient-clinics/orthopaedic-surgery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basscoasthealth.org.au/services/specialist-outpatient-clinics/orthopaedic-surgery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basscoasthealth.org.au/services/specialist-outpatient-clinics/orthopaedic-surgery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sscoasthealth.org.au/services/specialist-outpatient-clinics/orthopaedic-surger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2" Type="http://schemas.openxmlformats.org/officeDocument/2006/relationships/hyperlink" Target="https://www.basscoasthealth.org.au/services/specialist-outpatient-clinics/orthopaedic-surgery" TargetMode="External"/><Relationship Id="rId1" Type="http://schemas.openxmlformats.org/officeDocument/2006/relationships/slideLayout" Target="../slideLayouts/slideLayout4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basscoasthealth.org.au/services/specialist-outpatient-clinics/orthopaedic-surgery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basscoasthealth.org.au/services/specialist-outpatient-clinics/orthopaedic-surgery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basscoasthealth.org.au/services/specialist-outpatient-clinics/orthopaedic-surgery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basscoasthealth.org.au/services/specialist-outpatient-clinics/orthopaedic-surgery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basscoasthealth.org.au/services/specialist-outpatient-clinics/orthopaedic-surgery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basscoasthealth.org.au/services/specialist-outpatient-clinics/orthopaedic-surger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6557"/>
            <a:ext cx="12192000" cy="5706517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GB" sz="1800" b="1" i="0" u="none" strike="noStrike" baseline="0" dirty="0">
              <a:solidFill>
                <a:srgbClr val="000000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A5D3AA8-AA64-4250-83C4-6C0A43582A11}"/>
              </a:ext>
            </a:extLst>
          </p:cNvPr>
          <p:cNvSpPr/>
          <p:nvPr/>
        </p:nvSpPr>
        <p:spPr>
          <a:xfrm>
            <a:off x="8212174" y="1662497"/>
            <a:ext cx="3735366" cy="50013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spcBef>
                <a:spcPts val="300"/>
              </a:spcBef>
              <a:spcAft>
                <a:spcPts val="300"/>
              </a:spcAft>
            </a:pPr>
            <a:endParaRPr lang="en-GB" sz="1100" b="0" i="0" u="none" strike="noStrike" baseline="0" dirty="0">
              <a:solidFill>
                <a:srgbClr val="000000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1F74C5D-4CEC-4CE2-A65B-7789769C0941}"/>
              </a:ext>
            </a:extLst>
          </p:cNvPr>
          <p:cNvSpPr/>
          <p:nvPr/>
        </p:nvSpPr>
        <p:spPr>
          <a:xfrm>
            <a:off x="4205459" y="1666368"/>
            <a:ext cx="3793992" cy="50013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i="0" u="none" strike="noStrike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REFERRAL</a:t>
            </a:r>
            <a:r>
              <a:rPr lang="en-AU" sz="1400" b="1" dirty="0"/>
              <a:t> 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Orthopaedic Surgery</a:t>
            </a:r>
            <a:endParaRPr lang="en-US" dirty="0">
              <a:latin typeface="Segoe UI"/>
              <a:cs typeface="Segoe UI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075EA66-47FF-45B9-AB5E-BC64E3236FEE}"/>
              </a:ext>
            </a:extLst>
          </p:cNvPr>
          <p:cNvGrpSpPr/>
          <p:nvPr/>
        </p:nvGrpSpPr>
        <p:grpSpPr>
          <a:xfrm>
            <a:off x="4273685" y="340950"/>
            <a:ext cx="4113909" cy="600164"/>
            <a:chOff x="4273685" y="340950"/>
            <a:chExt cx="4113909" cy="600164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0938EB0-BC6C-8509-083B-106E9517E9B5}"/>
                </a:ext>
              </a:extLst>
            </p:cNvPr>
            <p:cNvSpPr txBox="1"/>
            <p:nvPr/>
          </p:nvSpPr>
          <p:spPr>
            <a:xfrm>
              <a:off x="4344773" y="340950"/>
              <a:ext cx="4042821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b="0" i="0" u="none" strike="noStrike" baseline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  <a:hlinkClick r:id="rId3"/>
                </a:rPr>
                <a:t>Orthopaedics</a:t>
              </a:r>
              <a:r>
                <a:rPr lang="en-GB" sz="1100" b="0" i="0" u="none" strike="noStrike" baseline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 specialises in surgical consultation associated with to preserve and restore the function of the skeletal system, its articulations, and associated structures. </a:t>
              </a:r>
              <a:endParaRPr lang="en-A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F64D569-30D1-12FC-9311-28BDF5EBB201}"/>
                </a:ext>
              </a:extLst>
            </p:cNvPr>
            <p:cNvCxnSpPr/>
            <p:nvPr/>
          </p:nvCxnSpPr>
          <p:spPr>
            <a:xfrm>
              <a:off x="4273685" y="350802"/>
              <a:ext cx="0" cy="568150"/>
            </a:xfrm>
            <a:prstGeom prst="line">
              <a:avLst/>
            </a:prstGeom>
            <a:ln>
              <a:solidFill>
                <a:srgbClr val="4D97C8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92CF0F98-F65A-6DF9-7BCB-F1762889FCF6}"/>
              </a:ext>
            </a:extLst>
          </p:cNvPr>
          <p:cNvSpPr/>
          <p:nvPr/>
        </p:nvSpPr>
        <p:spPr>
          <a:xfrm>
            <a:off x="247445" y="1666369"/>
            <a:ext cx="3745977" cy="8165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A73B6D-F2AF-2410-CC39-3B0F4014DA58}"/>
              </a:ext>
            </a:extLst>
          </p:cNvPr>
          <p:cNvSpPr txBox="1"/>
          <p:nvPr/>
        </p:nvSpPr>
        <p:spPr>
          <a:xfrm>
            <a:off x="353887" y="1690472"/>
            <a:ext cx="3644155" cy="6848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100" b="1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Mr. Senthilkumar (Kumar) Sundaramurthy</a:t>
            </a:r>
          </a:p>
          <a:p>
            <a:r>
              <a:rPr lang="en-GB" sz="11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Clinical Director of Surgery </a:t>
            </a:r>
          </a:p>
          <a:p>
            <a:r>
              <a:rPr lang="en-AU" sz="11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4"/>
              </a:rPr>
              <a:t>senthilkumar.sundaramurthy@basscoasthealth.org.au</a:t>
            </a:r>
            <a:r>
              <a:rPr lang="en-AU" sz="11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  </a:t>
            </a:r>
            <a:endParaRPr lang="en-AU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11A25EE-9E0F-36F4-10A3-ED99C8ED33F2}"/>
              </a:ext>
            </a:extLst>
          </p:cNvPr>
          <p:cNvSpPr txBox="1"/>
          <p:nvPr/>
        </p:nvSpPr>
        <p:spPr>
          <a:xfrm>
            <a:off x="247445" y="1206282"/>
            <a:ext cx="1513027" cy="456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Clinical Lead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9C8525F-3289-0124-6FB1-83BD53C0184F}"/>
              </a:ext>
            </a:extLst>
          </p:cNvPr>
          <p:cNvSpPr/>
          <p:nvPr/>
        </p:nvSpPr>
        <p:spPr>
          <a:xfrm>
            <a:off x="263623" y="2975816"/>
            <a:ext cx="3735366" cy="3688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E5C412D-F42C-7944-9407-AA756D84D296}"/>
              </a:ext>
            </a:extLst>
          </p:cNvPr>
          <p:cNvSpPr txBox="1"/>
          <p:nvPr/>
        </p:nvSpPr>
        <p:spPr>
          <a:xfrm>
            <a:off x="345246" y="3064320"/>
            <a:ext cx="350167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b="0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All new referrals for Specialist Outpatient Clinics require a </a:t>
            </a:r>
            <a:r>
              <a:rPr lang="en-AU" sz="1100" b="1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medical referral.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dirty="0">
                <a:solidFill>
                  <a:srgbClr val="343A4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All new referrals </a:t>
            </a:r>
            <a:r>
              <a:rPr lang="en-AU" sz="1100" b="0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are processed by the BCH Access Department.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The </a:t>
            </a:r>
            <a:r>
              <a:rPr lang="en-GB" sz="1100" b="1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preferred mode </a:t>
            </a:r>
            <a:r>
              <a:rPr lang="en-GB" sz="11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for external referrals to the Access Department is Fax (03) 9102 5307.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Internal referrals from within Bass Coast Health can be sent via email (</a:t>
            </a:r>
            <a:r>
              <a:rPr lang="en-GB" sz="11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5"/>
              </a:rPr>
              <a:t>Access@basscoasthealth.org.au</a:t>
            </a:r>
            <a:r>
              <a:rPr lang="en-GB" sz="11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)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For further information on new referrals and services provided via the BCH Access Team on (03) 5671 3175 or by email to </a:t>
            </a:r>
            <a:r>
              <a:rPr lang="en-GB" sz="11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5"/>
              </a:rPr>
              <a:t>Access@basscoasthealth.org.au</a:t>
            </a:r>
            <a:r>
              <a:rPr lang="en-GB" sz="11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b="1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Relevant referral form</a:t>
            </a:r>
            <a:endParaRPr lang="en-AU" sz="1100" b="0" i="0" u="none" strike="noStrike" baseline="0" dirty="0">
              <a:solidFill>
                <a:srgbClr val="000000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6"/>
              </a:rPr>
              <a:t>Outpatient specialist clinic referral (MR-309) </a:t>
            </a:r>
            <a:endParaRPr lang="en-GB" sz="1100" b="0" i="0" u="none" strike="noStrike" baseline="0" dirty="0">
              <a:solidFill>
                <a:srgbClr val="0000FF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Referrer guidance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Clinically recommended guidance for referrers is available through 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  <a:hlinkClick r:id="rId7"/>
              </a:rPr>
              <a:t>Gippsland Pathways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CEFEFB6-A5C9-0857-207A-C1362E28BFB9}"/>
              </a:ext>
            </a:extLst>
          </p:cNvPr>
          <p:cNvSpPr txBox="1"/>
          <p:nvPr/>
        </p:nvSpPr>
        <p:spPr>
          <a:xfrm>
            <a:off x="244460" y="2622155"/>
            <a:ext cx="1702935" cy="457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How to Refer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07BE438-8D17-4937-BAE6-890EF745162E}"/>
              </a:ext>
            </a:extLst>
          </p:cNvPr>
          <p:cNvSpPr txBox="1"/>
          <p:nvPr/>
        </p:nvSpPr>
        <p:spPr>
          <a:xfrm>
            <a:off x="4205459" y="1206282"/>
            <a:ext cx="1914183" cy="457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Eligibility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1CF5F56-A55E-4A83-ACD8-267484C98139}"/>
              </a:ext>
            </a:extLst>
          </p:cNvPr>
          <p:cNvSpPr txBox="1"/>
          <p:nvPr/>
        </p:nvSpPr>
        <p:spPr>
          <a:xfrm>
            <a:off x="4356545" y="1756897"/>
            <a:ext cx="3524263" cy="46628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Prior to referral, please check and ensure all referrals for Specialist Outpatient Clinics  </a:t>
            </a:r>
            <a:r>
              <a:rPr lang="en-GB" sz="1100" b="1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meet;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lang="en-GB" sz="110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8"/>
              </a:rPr>
              <a:t>Minimal Referral Criteria</a:t>
            </a:r>
            <a:endParaRPr lang="en-GB" sz="1100" dirty="0">
              <a:solidFill>
                <a:srgbClr val="0000FF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b="1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lang="en-GB" sz="11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9"/>
              </a:rPr>
              <a:t>State-wide Referral Criteria </a:t>
            </a:r>
            <a:r>
              <a:rPr lang="en-GB" sz="11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(where applicable),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L</a:t>
            </a:r>
            <a:r>
              <a:rPr lang="en-GB" sz="11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ocal BCH service </a:t>
            </a:r>
            <a:r>
              <a:rPr lang="en-GB" sz="110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eligibility</a:t>
            </a:r>
            <a:r>
              <a:rPr lang="en-GB" sz="11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lang="en-GB" sz="11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10"/>
              </a:rPr>
              <a:t>Anaesthesia and Surgical Services – Patient Suitability Framework</a:t>
            </a:r>
            <a:r>
              <a:rPr lang="en-GB" sz="11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b="0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Please note, the </a:t>
            </a:r>
            <a:r>
              <a:rPr lang="en-GB" sz="11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11"/>
              </a:rPr>
              <a:t>Managing referrals to non-admitted specialist services policy</a:t>
            </a:r>
            <a:r>
              <a:rPr lang="en-GB" sz="110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lang="en-AU" sz="1100" b="0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states that we must not accept referrals that are incomplete or do not have the required information to assess.</a:t>
            </a:r>
            <a:endParaRPr lang="en-GB" sz="1100" b="0" i="0" u="none" strike="noStrike" baseline="0" dirty="0">
              <a:solidFill>
                <a:srgbClr val="0000FF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l"/>
            <a:endParaRPr lang="en-AU" sz="1100" b="0" i="0" dirty="0">
              <a:solidFill>
                <a:srgbClr val="343A40"/>
              </a:solidFill>
              <a:effectLst/>
              <a:latin typeface="FoundrySterling"/>
            </a:endParaRPr>
          </a:p>
          <a:p>
            <a:pPr algn="l"/>
            <a:r>
              <a:rPr lang="en-AU" sz="1100" b="0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Once we receive a referral we will </a:t>
            </a:r>
            <a:r>
              <a:rPr lang="en-AU" sz="1100" b="1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review to ensure</a:t>
            </a:r>
            <a:r>
              <a:rPr lang="en-AU" sz="1100" b="0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:</a:t>
            </a:r>
          </a:p>
          <a:p>
            <a:pPr marL="171450" indent="-171450"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b="0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We have all the information we need to progress</a:t>
            </a:r>
          </a:p>
          <a:p>
            <a:pPr marL="171450" indent="-171450"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b="0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The referral meets the Minimum referral criteria, State-wide Referral Criteria (where applicable) as well as local BCH service eligibility</a:t>
            </a:r>
          </a:p>
          <a:p>
            <a:pPr marL="171450" indent="-171450"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b="0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Identify the best service/s to meet your patients’ needs and</a:t>
            </a:r>
          </a:p>
          <a:p>
            <a:pPr marL="171450" indent="-171450"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b="0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Assign a referral priority, urgent or routine</a:t>
            </a:r>
          </a:p>
          <a:p>
            <a:pPr marL="171450" indent="-171450"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rgbClr val="343A4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Provide a notification of a referral outcome</a:t>
            </a:r>
            <a:endParaRPr lang="en-AU" sz="1100" b="0" i="0" dirty="0">
              <a:solidFill>
                <a:srgbClr val="343A40"/>
              </a:solidFill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solidFill>
                <a:srgbClr val="0000FF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00F7024-36CA-41F5-964C-6D7BE1EF6501}"/>
              </a:ext>
            </a:extLst>
          </p:cNvPr>
          <p:cNvSpPr txBox="1"/>
          <p:nvPr/>
        </p:nvSpPr>
        <p:spPr>
          <a:xfrm>
            <a:off x="8212174" y="1206282"/>
            <a:ext cx="2582945" cy="457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Referral Processing</a:t>
            </a:r>
            <a:endParaRPr lang="en-AU" sz="1800" i="0" u="none" strike="noStrike" baseline="0" dirty="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A3F2675-0A54-469B-905B-486AE8C8FEAD}"/>
              </a:ext>
            </a:extLst>
          </p:cNvPr>
          <p:cNvSpPr txBox="1"/>
          <p:nvPr/>
        </p:nvSpPr>
        <p:spPr>
          <a:xfrm>
            <a:off x="8387598" y="1756897"/>
            <a:ext cx="3384517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Accepted referrals are </a:t>
            </a:r>
            <a:r>
              <a:rPr kumimoji="0" lang="en-AU" sz="1100" b="1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triaged according to priority </a:t>
            </a: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by our specialist doctors/health professionals, as ‘urgent’ or ‘routine’.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High priority, ‘urgent’ access, is assigned to patients that have a condition with potential to deteriorate quickly, with significant consequences for health and quality of life if not managed promptly.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For </a:t>
            </a:r>
            <a:r>
              <a:rPr kumimoji="0" lang="en-AU" sz="1100" b="1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urgent referrals</a:t>
            </a: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, we will contact the patient and aim to schedule an appointment within 30 days or at the earliest available time.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For </a:t>
            </a:r>
            <a:r>
              <a:rPr kumimoji="0" lang="en-AU" sz="1100" b="1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routine referrals</a:t>
            </a: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, we will notify you and the patient of a routine appointment date or the transfer onto a service waitlist and aim to schedule an initial appointment within 365 days.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U" sz="1100" b="0" i="0" u="none" strike="noStrike" kern="1200" cap="none" spc="0" normalizeH="0" baseline="0" noProof="0" dirty="0">
              <a:ln>
                <a:noFill/>
              </a:ln>
              <a:solidFill>
                <a:srgbClr val="343A40"/>
              </a:solidFill>
              <a:effectLst/>
              <a:uLnTx/>
              <a:uFillTx/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  <a:p>
            <a:pPr>
              <a:defRPr/>
            </a:pPr>
            <a:r>
              <a:rPr kumimoji="0" lang="en-AU" sz="1100" b="0" i="0" u="none" strike="noStrike" kern="1200" cap="none" spc="0" normalizeH="0" baseline="0" noProof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/>
                <a:cs typeface="Segoe UI Semilight"/>
              </a:rPr>
              <a:t>Within 8 working days, we will </a:t>
            </a:r>
            <a:r>
              <a:rPr lang="en-AU" sz="1100">
                <a:solidFill>
                  <a:srgbClr val="343A40"/>
                </a:solidFill>
                <a:latin typeface="Segoe UI Semilight"/>
                <a:cs typeface="Segoe UI Semilight"/>
              </a:rPr>
              <a:t>aim to send</a:t>
            </a:r>
            <a:r>
              <a:rPr kumimoji="0" lang="en-AU" sz="1100" b="0" i="0" u="none" strike="noStrike" kern="1200" cap="none" spc="0" normalizeH="0" baseline="0" noProof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/>
                <a:cs typeface="Segoe UI Semilight"/>
              </a:rPr>
              <a:t> you </a:t>
            </a:r>
            <a:r>
              <a:rPr lang="en-AU" sz="1100">
                <a:solidFill>
                  <a:srgbClr val="343A40"/>
                </a:solidFill>
                <a:latin typeface="Segoe UI Semilight"/>
                <a:cs typeface="Segoe UI Semilight"/>
              </a:rPr>
              <a:t>and </a:t>
            </a:r>
            <a:r>
              <a:rPr lang="en-AU" sz="1100" dirty="0">
                <a:solidFill>
                  <a:srgbClr val="343A40"/>
                </a:solidFill>
                <a:latin typeface="Segoe UI Semilight"/>
                <a:cs typeface="Segoe UI Semilight"/>
              </a:rPr>
              <a:t>your patient</a:t>
            </a: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/>
                <a:cs typeface="Segoe UI Semilight"/>
              </a:rPr>
              <a:t> notification of the </a:t>
            </a:r>
            <a:r>
              <a:rPr kumimoji="0" lang="en-AU" sz="1100" b="1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/>
                <a:cs typeface="Segoe UI Semilight"/>
              </a:rPr>
              <a:t>referral outcome</a:t>
            </a: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/>
                <a:cs typeface="Segoe UI Semilight"/>
              </a:rPr>
              <a:t>, i.e. if the referral has been:</a:t>
            </a:r>
            <a:endParaRPr lang="en-AU" sz="1100" b="0" i="0" u="none" strike="noStrike" kern="1200" cap="none" spc="0" normalizeH="0" baseline="0" noProof="0" dirty="0">
              <a:ln>
                <a:noFill/>
              </a:ln>
              <a:solidFill>
                <a:srgbClr val="343A40"/>
              </a:solidFill>
              <a:effectLst/>
              <a:uLnTx/>
              <a:uFillTx/>
              <a:latin typeface="Segoe UI Semilight"/>
              <a:cs typeface="Segoe UI Semilight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Accepted and an appointment has been scheduled OR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light"/>
                <a:cs typeface="Segoe UI Semilight"/>
              </a:rPr>
              <a:t>Accepted and the patient has been placed on a service waiting list OR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Not accepted and the reasons why </a:t>
            </a:r>
          </a:p>
        </p:txBody>
      </p:sp>
    </p:spTree>
    <p:extLst>
      <p:ext uri="{BB962C8B-B14F-4D97-AF65-F5344CB8AC3E}">
        <p14:creationId xmlns:p14="http://schemas.microsoft.com/office/powerpoint/2010/main" val="3429067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2869920"/>
            <a:ext cx="4308512" cy="37979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Orthopaedic Surgery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3429000"/>
            <a:ext cx="3048179" cy="32388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27778" y="3774234"/>
            <a:ext cx="2969813" cy="2590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Functional impairment that persists despite at least three months of active treatment that included: physiotherapy/rehabilitation, medications (anti-inflammatories, paracetamol or corticosteroid injection) due to the following shoulder conditions:</a:t>
            </a:r>
          </a:p>
          <a:p>
            <a:pPr marL="628650" lvl="1" indent="-171450">
              <a:spcAft>
                <a:spcPts val="200"/>
              </a:spcAft>
              <a:buFont typeface="Courier New" panose="02070309020205020404" pitchFamily="49" charset="0"/>
              <a:buChar char="o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non-traumatic acromioclavicular (AC) joint problems</a:t>
            </a:r>
          </a:p>
          <a:p>
            <a:pPr marL="628650" lvl="1" indent="-171450">
              <a:spcAft>
                <a:spcPts val="200"/>
              </a:spcAft>
              <a:buFont typeface="Courier New" panose="02070309020205020404" pitchFamily="49" charset="0"/>
              <a:buChar char="o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adhesive capsulitis (frozen shoulder)</a:t>
            </a:r>
          </a:p>
          <a:p>
            <a:pPr marL="628650" lvl="1" indent="-171450">
              <a:spcAft>
                <a:spcPts val="200"/>
              </a:spcAft>
              <a:buFont typeface="Courier New" panose="02070309020205020404" pitchFamily="49" charset="0"/>
              <a:buChar char="o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chronic rotator cuff tear</a:t>
            </a:r>
          </a:p>
          <a:p>
            <a:pPr marL="628650" lvl="1" indent="-171450">
              <a:spcAft>
                <a:spcPts val="200"/>
              </a:spcAft>
              <a:buFont typeface="Courier New" panose="02070309020205020404" pitchFamily="49" charset="0"/>
              <a:buChar char="o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tendinopathy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Existing shoulder replacement with new pain, loosening or other concern.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351798" y="3470812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8868136" y="2951292"/>
            <a:ext cx="2896086" cy="151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Previous metal implants with signs of infection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Fevers / constitutional symptoms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AC joint injury grades III – VI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US reported rotator cuff full thickness tear patient 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&lt; 55 </a:t>
            </a:r>
            <a:r>
              <a:rPr lang="en-AU" sz="1050" dirty="0" err="1">
                <a:latin typeface="Segoe UI Semilight" panose="020B0402040204020203" pitchFamily="34" charset="0"/>
                <a:cs typeface="Segoe UI Semilight" panose="020B0402040204020203" pitchFamily="34" charset="0"/>
              </a:rPr>
              <a:t>yrs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SLAP lesions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8868137" y="4539242"/>
            <a:ext cx="2969813" cy="2049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Functional impairments and/or pain persists despite conservative management 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050" dirty="0" err="1">
                <a:latin typeface="Segoe UI Semilight" panose="020B0402040204020203" pitchFamily="34" charset="0"/>
                <a:cs typeface="Segoe UI Semilight" panose="020B0402040204020203" pitchFamily="34" charset="0"/>
              </a:rPr>
              <a:t>Gleno</a:t>
            </a: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-humeral instability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AC joint injury grades I and II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US reported rotator cuff full thickness tear patient &gt; 55years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US reported rotator cuff partial thickness tear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Rotator cuff calcific tendinopathy 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Bursitis, impingement and/or rotator cuff tendinopathy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Adhesive capsulitis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B09A5-F121-F1BD-993A-3C80C541CEC4}"/>
              </a:ext>
            </a:extLst>
          </p:cNvPr>
          <p:cNvSpPr/>
          <p:nvPr/>
        </p:nvSpPr>
        <p:spPr>
          <a:xfrm>
            <a:off x="7691015" y="2973110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691016" y="4534588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3429000"/>
            <a:ext cx="3764263" cy="32388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608224" y="3661939"/>
            <a:ext cx="3701683" cy="3005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Description of joint affected and onset, nature and duration of symptoms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Findings on physical examination, including loss of range of movement and neurological examination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Impact of symptoms on daily activity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x-ray of two views of the affected shoulder: anteroposterior (AP) and lateral view of Glenohumeral joint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Details of previous medical and non-medical management including the course of treatments and outcome of treatments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Details of any previous shoulder surgery &amp; where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Current and complete medication history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History of and response to physiotherapy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Tendinopathy referrals to include history of smoking and patient’s willingness to start a plan to quit smoking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617122" y="3456440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2869920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2937776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E1ED924-111C-4552-BFF3-13FAC6E704FD}"/>
              </a:ext>
            </a:extLst>
          </p:cNvPr>
          <p:cNvSpPr txBox="1"/>
          <p:nvPr/>
        </p:nvSpPr>
        <p:spPr>
          <a:xfrm>
            <a:off x="351798" y="1274196"/>
            <a:ext cx="11552385" cy="147732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spcAft>
                <a:spcPts val="300"/>
              </a:spcAft>
              <a:buFont typeface="Arial"/>
              <a:buChar char="•"/>
            </a:pPr>
            <a:r>
              <a:rPr lang="en-GB" sz="16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Rotator Cuff (RC) tendinopathy/tear and repairs</a:t>
            </a:r>
            <a:endParaRPr lang="en-US"/>
          </a:p>
          <a:p>
            <a:pPr marL="285750" indent="-285750">
              <a:spcAft>
                <a:spcPts val="300"/>
              </a:spcAft>
              <a:buFont typeface="Arial"/>
              <a:buChar char="•"/>
            </a:pPr>
            <a:r>
              <a:rPr lang="en-GB" sz="16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Bicep’s tendinopathy; tears; Labral tears; SLAP (superior labral tear from anterior to posterior) lesions; Biceps tenodesis</a:t>
            </a:r>
          </a:p>
          <a:p>
            <a:pPr marL="285750" indent="-285750">
              <a:spcAft>
                <a:spcPts val="300"/>
              </a:spcAft>
              <a:buFont typeface="Arial"/>
              <a:buChar char="•"/>
            </a:pPr>
            <a:r>
              <a:rPr lang="en-GB" sz="16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Acromioclavicular (AC) injury/instability; AC joint reconstruction</a:t>
            </a:r>
          </a:p>
          <a:p>
            <a:pPr marL="285750" indent="-285750">
              <a:spcAft>
                <a:spcPts val="300"/>
              </a:spcAft>
              <a:buFont typeface="Arial"/>
              <a:buChar char="•"/>
            </a:pPr>
            <a:r>
              <a:rPr lang="en-GB" sz="16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Shoulder impingement; Shoulder decompression</a:t>
            </a:r>
          </a:p>
          <a:p>
            <a:pPr marL="285750" indent="-285750">
              <a:spcAft>
                <a:spcPts val="300"/>
              </a:spcAft>
              <a:buFont typeface="Arial"/>
              <a:buChar char="•"/>
            </a:pPr>
            <a:r>
              <a:rPr lang="en-GB" sz="16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Pain and/or stiffness shoulder, including frozen shoulder; Capsular Release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CE0D6DD-1AC9-4722-9940-3EEE5C2BE772}"/>
              </a:ext>
            </a:extLst>
          </p:cNvPr>
          <p:cNvGrpSpPr/>
          <p:nvPr/>
        </p:nvGrpSpPr>
        <p:grpSpPr>
          <a:xfrm>
            <a:off x="4273685" y="340950"/>
            <a:ext cx="4113909" cy="600164"/>
            <a:chOff x="4273685" y="340950"/>
            <a:chExt cx="4113909" cy="600164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B326F7F-EA34-4867-B7C4-CC8288442AF3}"/>
                </a:ext>
              </a:extLst>
            </p:cNvPr>
            <p:cNvSpPr txBox="1"/>
            <p:nvPr/>
          </p:nvSpPr>
          <p:spPr>
            <a:xfrm>
              <a:off x="4344773" y="340950"/>
              <a:ext cx="4042821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b="0" i="0" u="none" strike="noStrike" baseline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  <a:hlinkClick r:id="rId4"/>
                </a:rPr>
                <a:t>Orthopaedics</a:t>
              </a:r>
              <a:r>
                <a:rPr lang="en-GB" sz="1100" b="0" i="0" u="none" strike="noStrike" baseline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 specialises in surgical consultation associated with to preserve and restore the function of the skeletal system, its articulations, and associated structures. </a:t>
              </a:r>
              <a:endParaRPr lang="en-A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82D63EB-E23F-4348-B23E-D4D342414C18}"/>
                </a:ext>
              </a:extLst>
            </p:cNvPr>
            <p:cNvCxnSpPr/>
            <p:nvPr/>
          </p:nvCxnSpPr>
          <p:spPr>
            <a:xfrm>
              <a:off x="4273685" y="350802"/>
              <a:ext cx="0" cy="568150"/>
            </a:xfrm>
            <a:prstGeom prst="line">
              <a:avLst/>
            </a:prstGeom>
            <a:ln>
              <a:solidFill>
                <a:srgbClr val="4D97C8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82954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Orthopaedic Surgery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3" y="2912618"/>
            <a:ext cx="2509284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Young patients &lt;20 years old with first time dislocation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Recurrent dislocations in the &gt;20-year-old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High risk groups e.g. ligament laxity, patient whom experience repeated seizures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9009301" y="2051480"/>
            <a:ext cx="2495033" cy="1208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&lt;20-year-old,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Persisting Neurology/instability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Any associated fracture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Irreducibility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09302" y="4093380"/>
            <a:ext cx="2495032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Functional impairments and/or pain persists despite conservative management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B09A5-F121-F1BD-993A-3C80C541CEC4}"/>
              </a:ext>
            </a:extLst>
          </p:cNvPr>
          <p:cNvSpPr/>
          <p:nvPr/>
        </p:nvSpPr>
        <p:spPr>
          <a:xfrm>
            <a:off x="7726671" y="2073298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26671" y="4093380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871124"/>
            <a:ext cx="316670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Mechanism of injury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Occupation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Handedness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Recurrence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History of and response to treatment, thus far (e.g., Physio)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Imaging (MRI/CT)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 NOT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E1ED924-111C-4552-BFF3-13FAC6E704FD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Recurrent Shoulder dislocation/instability syndrome; Arthroscopic stabilisation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BF21B00-4E39-49FF-8B89-C5CFB13EED8B}"/>
              </a:ext>
            </a:extLst>
          </p:cNvPr>
          <p:cNvGrpSpPr/>
          <p:nvPr/>
        </p:nvGrpSpPr>
        <p:grpSpPr>
          <a:xfrm>
            <a:off x="4273685" y="340950"/>
            <a:ext cx="4113909" cy="600164"/>
            <a:chOff x="4273685" y="340950"/>
            <a:chExt cx="4113909" cy="600164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39C2102-E311-463E-A49F-41F3CDDA4A4F}"/>
                </a:ext>
              </a:extLst>
            </p:cNvPr>
            <p:cNvSpPr txBox="1"/>
            <p:nvPr/>
          </p:nvSpPr>
          <p:spPr>
            <a:xfrm>
              <a:off x="4344773" y="340950"/>
              <a:ext cx="4042821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b="0" i="0" u="none" strike="noStrike" baseline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  <a:hlinkClick r:id="rId4"/>
                </a:rPr>
                <a:t>Orthopaedics</a:t>
              </a:r>
              <a:r>
                <a:rPr lang="en-GB" sz="1100" b="0" i="0" u="none" strike="noStrike" baseline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 specialises in surgical consultation associated with to preserve and restore the function of the skeletal system, its articulations, and associated structures. </a:t>
              </a:r>
              <a:endParaRPr lang="en-A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2670513-8C06-4901-A491-BEE0242D36DD}"/>
                </a:ext>
              </a:extLst>
            </p:cNvPr>
            <p:cNvCxnSpPr/>
            <p:nvPr/>
          </p:nvCxnSpPr>
          <p:spPr>
            <a:xfrm>
              <a:off x="4273685" y="350802"/>
              <a:ext cx="0" cy="568150"/>
            </a:xfrm>
            <a:prstGeom prst="line">
              <a:avLst/>
            </a:prstGeom>
            <a:ln>
              <a:solidFill>
                <a:srgbClr val="4D97C8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41198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Orthopaedic Surgery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3" y="2912618"/>
            <a:ext cx="25092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Clavicle fractures confirmed on x-ray, especially if &gt;2cm of shortening, displacement or high activity levels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9009301" y="2051480"/>
            <a:ext cx="2495033" cy="1931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Skin tenting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Neurovascular compromise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Concerns regarding progress/healing of fracture that occurred within past 3/12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Previous metal implants with signs of infection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Fevers / constitutional symptoms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09302" y="4378699"/>
            <a:ext cx="2416259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Functional impairments and/or pain persists despite conservative management 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B09A5-F121-F1BD-993A-3C80C541CEC4}"/>
              </a:ext>
            </a:extLst>
          </p:cNvPr>
          <p:cNvSpPr/>
          <p:nvPr/>
        </p:nvSpPr>
        <p:spPr>
          <a:xfrm>
            <a:off x="7726671" y="2073298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26671" y="4378699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871124"/>
            <a:ext cx="316670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Mechanism of injury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History of and response to treatment, thus far (e.g., Physio)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Any past history of smoking, diabetes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Relevant clinical examination findings;</a:t>
            </a:r>
          </a:p>
          <a:p>
            <a:pPr marL="628650" lvl="1" indent="-1714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Skin tenting/open injury</a:t>
            </a:r>
          </a:p>
          <a:p>
            <a:pPr marL="628650" lvl="1" indent="-1714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Neurovascular compromise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 NOT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E1ED924-111C-4552-BFF3-13FAC6E704FD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Clavicular fractures</a:t>
            </a:r>
            <a:endParaRPr lang="en-AU" sz="1800" i="0" u="none" strike="noStrike" baseline="0" dirty="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D61D336-52E6-456B-9478-D6CF6FC41969}"/>
              </a:ext>
            </a:extLst>
          </p:cNvPr>
          <p:cNvGrpSpPr/>
          <p:nvPr/>
        </p:nvGrpSpPr>
        <p:grpSpPr>
          <a:xfrm>
            <a:off x="4273685" y="340950"/>
            <a:ext cx="4113909" cy="600164"/>
            <a:chOff x="4273685" y="340950"/>
            <a:chExt cx="4113909" cy="600164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78AE1AE-7E30-4D6B-A353-D29409796343}"/>
                </a:ext>
              </a:extLst>
            </p:cNvPr>
            <p:cNvSpPr txBox="1"/>
            <p:nvPr/>
          </p:nvSpPr>
          <p:spPr>
            <a:xfrm>
              <a:off x="4344773" y="340950"/>
              <a:ext cx="4042821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b="0" i="0" u="none" strike="noStrike" baseline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  <a:hlinkClick r:id="rId4"/>
                </a:rPr>
                <a:t>Orthopaedics</a:t>
              </a:r>
              <a:r>
                <a:rPr lang="en-GB" sz="1100" b="0" i="0" u="none" strike="noStrike" baseline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 specialises in surgical consultation associated with to preserve and restore the function of the skeletal system, its articulations, and associated structures. </a:t>
              </a:r>
              <a:endParaRPr lang="en-A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A781BF35-2B51-4E7F-B9B8-71A8C45D8B6C}"/>
                </a:ext>
              </a:extLst>
            </p:cNvPr>
            <p:cNvCxnSpPr/>
            <p:nvPr/>
          </p:nvCxnSpPr>
          <p:spPr>
            <a:xfrm>
              <a:off x="4273685" y="350802"/>
              <a:ext cx="0" cy="568150"/>
            </a:xfrm>
            <a:prstGeom prst="line">
              <a:avLst/>
            </a:prstGeom>
            <a:ln>
              <a:solidFill>
                <a:srgbClr val="4D97C8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539586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Orthopaedic Surgery</a:t>
            </a:r>
            <a:endParaRPr lang="en-US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2" y="2912618"/>
            <a:ext cx="2773077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Neurogenic injury confirmed by nerve conduction study with either:</a:t>
            </a:r>
          </a:p>
          <a:p>
            <a:pPr marL="628650" lvl="1" indent="-1714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Severe disabling symptoms with weakness and wasting</a:t>
            </a:r>
          </a:p>
          <a:p>
            <a:pPr marL="628650" lvl="1" indent="-1714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Rapid progression</a:t>
            </a:r>
          </a:p>
          <a:p>
            <a:pPr marL="628650" lvl="1" indent="-1714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Unresponsive to at least three months of medical management (that is at least two of hand therapy, orthotics/splinting, ergonomic modifications, local steroid injection, oral steroids, alone or in combination)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Recurrence of neurogenic injury after surgical decompression.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9009302" y="3508466"/>
            <a:ext cx="2354116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Progressive symptoms, rapidly deteriorating and causing severe loss of mobility and/or disability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Severe neural compromise or permanent sensory loss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Associated muscle weakness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09302" y="5550366"/>
            <a:ext cx="249503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Functional impairments and/or pain persists despite conservative management 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B09A5-F121-F1BD-993A-3C80C541CEC4}"/>
              </a:ext>
            </a:extLst>
          </p:cNvPr>
          <p:cNvSpPr/>
          <p:nvPr/>
        </p:nvSpPr>
        <p:spPr>
          <a:xfrm>
            <a:off x="7726671" y="3530284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26671" y="5550366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871124"/>
            <a:ext cx="3166701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Description of onset, nature, progression, recurrence and duration of symptoms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History of and response to treatment, thus far (e.g., Physio)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Recent nerve conduction study report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How symptoms are impacting on daily activities including impact on work, study or carer role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If referral relates to recurrence after surgical decompression, details of previous surgery including when and where procedure(s) were performed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Statement about the patient’s interest in having surgical treatment if that is a possible intervention.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E1ED924-111C-4552-BFF3-13FAC6E704FD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Carpal Tunnel Release</a:t>
            </a:r>
            <a:endParaRPr lang="en-AU" sz="1800" i="0" u="none" strike="noStrike" baseline="0" dirty="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F75F245-01CA-4E6A-8731-BD5CDABF7F9E}"/>
              </a:ext>
            </a:extLst>
          </p:cNvPr>
          <p:cNvGrpSpPr/>
          <p:nvPr/>
        </p:nvGrpSpPr>
        <p:grpSpPr>
          <a:xfrm>
            <a:off x="4273685" y="340950"/>
            <a:ext cx="4113909" cy="600164"/>
            <a:chOff x="4273685" y="340950"/>
            <a:chExt cx="4113909" cy="600164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6F2054F-1AD0-473C-A3FA-29D05F12134C}"/>
                </a:ext>
              </a:extLst>
            </p:cNvPr>
            <p:cNvSpPr txBox="1"/>
            <p:nvPr/>
          </p:nvSpPr>
          <p:spPr>
            <a:xfrm>
              <a:off x="4344773" y="340950"/>
              <a:ext cx="4042821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b="0" i="0" u="none" strike="noStrike" baseline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  <a:hlinkClick r:id="rId4"/>
                </a:rPr>
                <a:t>Orthopaedics</a:t>
              </a:r>
              <a:r>
                <a:rPr lang="en-GB" sz="1100" b="0" i="0" u="none" strike="noStrike" baseline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 specialises in surgical consultation associated with to preserve and restore the function of the skeletal system, its articulations, and associated structures. </a:t>
              </a:r>
              <a:endParaRPr lang="en-A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6F6AD31-D6FE-4A65-89DF-76D88FA0F242}"/>
                </a:ext>
              </a:extLst>
            </p:cNvPr>
            <p:cNvCxnSpPr/>
            <p:nvPr/>
          </p:nvCxnSpPr>
          <p:spPr>
            <a:xfrm>
              <a:off x="4273685" y="350802"/>
              <a:ext cx="0" cy="568150"/>
            </a:xfrm>
            <a:prstGeom prst="line">
              <a:avLst/>
            </a:prstGeom>
            <a:ln>
              <a:solidFill>
                <a:srgbClr val="4D97C8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1629E8C-2FD8-4AC5-9500-74584FB1945D}"/>
              </a:ext>
            </a:extLst>
          </p:cNvPr>
          <p:cNvSpPr/>
          <p:nvPr/>
        </p:nvSpPr>
        <p:spPr>
          <a:xfrm>
            <a:off x="7726671" y="2413078"/>
            <a:ext cx="1069612" cy="48333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EMERGENCY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1704652-6AA0-44D2-8D00-6FC0591FA09C}"/>
              </a:ext>
            </a:extLst>
          </p:cNvPr>
          <p:cNvSpPr txBox="1"/>
          <p:nvPr/>
        </p:nvSpPr>
        <p:spPr>
          <a:xfrm>
            <a:off x="9040942" y="2355135"/>
            <a:ext cx="253583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Acute development of peripheral nerve compression symptoms following trauma.</a:t>
            </a:r>
          </a:p>
        </p:txBody>
      </p:sp>
    </p:spTree>
    <p:extLst>
      <p:ext uri="{BB962C8B-B14F-4D97-AF65-F5344CB8AC3E}">
        <p14:creationId xmlns:p14="http://schemas.microsoft.com/office/powerpoint/2010/main" val="2007486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6557"/>
            <a:ext cx="12192000" cy="5706517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GB" sz="1800" b="1" i="0" u="none" strike="noStrike" baseline="0" dirty="0">
              <a:solidFill>
                <a:srgbClr val="000000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0D57ADC-652A-E243-A9F8-4E34E792587C}"/>
              </a:ext>
            </a:extLst>
          </p:cNvPr>
          <p:cNvSpPr/>
          <p:nvPr/>
        </p:nvSpPr>
        <p:spPr>
          <a:xfrm>
            <a:off x="687318" y="1673653"/>
            <a:ext cx="5040000" cy="48335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i="0" u="none" strike="noStrike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REFERRAL</a:t>
            </a:r>
            <a:r>
              <a:rPr lang="en-AU" sz="1400" b="1" dirty="0"/>
              <a:t> 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Orthopaedic Surgery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33C79C4-A47E-C2CA-05D2-F08D1FAFA403}"/>
              </a:ext>
            </a:extLst>
          </p:cNvPr>
          <p:cNvSpPr/>
          <p:nvPr/>
        </p:nvSpPr>
        <p:spPr>
          <a:xfrm>
            <a:off x="6464434" y="1673652"/>
            <a:ext cx="5083406" cy="48335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938EB0-BC6C-8509-083B-106E9517E9B5}"/>
              </a:ext>
            </a:extLst>
          </p:cNvPr>
          <p:cNvSpPr txBox="1"/>
          <p:nvPr/>
        </p:nvSpPr>
        <p:spPr>
          <a:xfrm>
            <a:off x="4344773" y="340950"/>
            <a:ext cx="407125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Orthopaedics</a:t>
            </a:r>
            <a:r>
              <a:rPr lang="en-GB" sz="1100" b="0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specialises in surgical consultation associated with to preserve and restore the function of the skeletal system, its articulations, and associated structures. </a:t>
            </a:r>
            <a:endParaRPr lang="en-AU" sz="1100" dirty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40A626A-978A-0747-648B-EDFB51388EB0}"/>
              </a:ext>
            </a:extLst>
          </p:cNvPr>
          <p:cNvSpPr txBox="1"/>
          <p:nvPr/>
        </p:nvSpPr>
        <p:spPr>
          <a:xfrm>
            <a:off x="809869" y="1268541"/>
            <a:ext cx="2015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latin typeface="Segoe UI" panose="020B0502040204020203" pitchFamily="34" charset="0"/>
                <a:cs typeface="Segoe UI" panose="020B0502040204020203" pitchFamily="34" charset="0"/>
              </a:rPr>
              <a:t>Priority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F64D569-30D1-12FC-9311-28BDF5EBB201}"/>
              </a:ext>
            </a:extLst>
          </p:cNvPr>
          <p:cNvCxnSpPr/>
          <p:nvPr/>
        </p:nvCxnSpPr>
        <p:spPr>
          <a:xfrm>
            <a:off x="4273685" y="350802"/>
            <a:ext cx="0" cy="568150"/>
          </a:xfrm>
          <a:prstGeom prst="line">
            <a:avLst/>
          </a:prstGeom>
          <a:ln>
            <a:solidFill>
              <a:srgbClr val="4D97C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483534CA-A596-2DC5-1EDF-2C2418561739}"/>
              </a:ext>
            </a:extLst>
          </p:cNvPr>
          <p:cNvSpPr txBox="1"/>
          <p:nvPr/>
        </p:nvSpPr>
        <p:spPr>
          <a:xfrm>
            <a:off x="852519" y="1949614"/>
            <a:ext cx="328146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806FB0D-6784-9DAD-5F9A-0EE8D2A177A5}"/>
              </a:ext>
            </a:extLst>
          </p:cNvPr>
          <p:cNvSpPr/>
          <p:nvPr/>
        </p:nvSpPr>
        <p:spPr>
          <a:xfrm>
            <a:off x="951564" y="1958312"/>
            <a:ext cx="1069612" cy="48333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EMERGENCY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1D33AF-6D94-6662-50D6-3DD3CCABA04D}"/>
              </a:ext>
            </a:extLst>
          </p:cNvPr>
          <p:cNvSpPr/>
          <p:nvPr/>
        </p:nvSpPr>
        <p:spPr>
          <a:xfrm>
            <a:off x="951564" y="3311755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7394EF8-598F-EFC3-976D-55BAAF5B1859}"/>
              </a:ext>
            </a:extLst>
          </p:cNvPr>
          <p:cNvSpPr/>
          <p:nvPr/>
        </p:nvSpPr>
        <p:spPr>
          <a:xfrm>
            <a:off x="951564" y="4892666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E8D8007-D6F6-73B7-EDB9-28F68262D883}"/>
              </a:ext>
            </a:extLst>
          </p:cNvPr>
          <p:cNvSpPr txBox="1"/>
          <p:nvPr/>
        </p:nvSpPr>
        <p:spPr>
          <a:xfrm>
            <a:off x="6881569" y="2646731"/>
            <a:ext cx="428291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Red flags signal the most serious clinical risks and need for same day assessment or admission.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649DD83-C4EF-AFF6-ED17-23D75CB8033B}"/>
              </a:ext>
            </a:extLst>
          </p:cNvPr>
          <p:cNvSpPr txBox="1"/>
          <p:nvPr/>
        </p:nvSpPr>
        <p:spPr>
          <a:xfrm>
            <a:off x="2260304" y="1946810"/>
            <a:ext cx="328146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Conditions requiring </a:t>
            </a:r>
            <a:r>
              <a:rPr lang="en-GB" sz="11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immediate emergency care</a:t>
            </a:r>
            <a:r>
              <a:rPr lang="en-GB" sz="1100" b="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. Acute referrals requiring same day assessment or admission. </a:t>
            </a:r>
            <a:r>
              <a:rPr lang="en-GB" sz="11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Recommend or contact ‘000’ to arrange immediate transfer to emergency.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BC5B7EA-FE66-90DA-B3AE-7EDB09503029}"/>
              </a:ext>
            </a:extLst>
          </p:cNvPr>
          <p:cNvSpPr txBox="1"/>
          <p:nvPr/>
        </p:nvSpPr>
        <p:spPr>
          <a:xfrm>
            <a:off x="2245260" y="3314675"/>
            <a:ext cx="31508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Assigned to patients that have </a:t>
            </a: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 condition with potential to deteriorate quickly</a:t>
            </a:r>
            <a:r>
              <a:rPr lang="en-GB" sz="1100" b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with significant consequences for health and quality of life if not managed promptly. Aim to </a:t>
            </a: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schedule an initial appointment within 30 days</a:t>
            </a:r>
            <a:r>
              <a:rPr lang="en-GB" sz="1100" b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or at the earliest available time.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56AB4D3-A604-D324-F435-CFE018808113}"/>
              </a:ext>
            </a:extLst>
          </p:cNvPr>
          <p:cNvSpPr txBox="1"/>
          <p:nvPr/>
        </p:nvSpPr>
        <p:spPr>
          <a:xfrm>
            <a:off x="2245260" y="4842270"/>
            <a:ext cx="3065483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Assigned to patients when </a:t>
            </a: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their condition is unlikely to deteriorate quickly</a:t>
            </a:r>
            <a:r>
              <a:rPr lang="en-GB" sz="1100" b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or have significant consequences for health and quality of life if the specialist assessment is delayed beyond 30 days. Routine appointments are scheduled (where possible) or transferred onto a service waitlist. Aim to </a:t>
            </a: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schedule an initial appointment within 365 days</a:t>
            </a:r>
            <a:r>
              <a:rPr lang="en-GB" sz="1100" b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.</a:t>
            </a:r>
            <a:endParaRPr lang="en-AU" sz="1100" b="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C1495D3-1342-53D8-3FE1-661DA4A78F15}"/>
              </a:ext>
            </a:extLst>
          </p:cNvPr>
          <p:cNvSpPr txBox="1"/>
          <p:nvPr/>
        </p:nvSpPr>
        <p:spPr>
          <a:xfrm>
            <a:off x="6881569" y="3286687"/>
            <a:ext cx="4205817" cy="27238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100" b="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Acute fractures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100" b="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Pathological fractures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100" b="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Joint dislocation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100" b="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Knee extensor mechanism rupture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100" b="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Acute trauma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100" b="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Acute compartment syndrome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100" b="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Acute worsening pain with inability to weight bear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100" b="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Suspected acute bone or joint infection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100" b="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Suspected malignancy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100" b="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Suspected septic arthritis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100" b="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Acute or progressing neurological symptoms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9B451E5-BACC-8D11-E35A-328EF1698CC7}"/>
              </a:ext>
            </a:extLst>
          </p:cNvPr>
          <p:cNvSpPr txBox="1"/>
          <p:nvPr/>
        </p:nvSpPr>
        <p:spPr>
          <a:xfrm>
            <a:off x="6464434" y="1237616"/>
            <a:ext cx="22746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18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Safety risk screening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49161C1-1C5F-BF06-E8D6-E9B911376EFE}"/>
              </a:ext>
            </a:extLst>
          </p:cNvPr>
          <p:cNvSpPr txBox="1"/>
          <p:nvPr/>
        </p:nvSpPr>
        <p:spPr>
          <a:xfrm>
            <a:off x="7220506" y="1924332"/>
            <a:ext cx="27394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RED FLAG CONDITIONS</a:t>
            </a:r>
          </a:p>
        </p:txBody>
      </p:sp>
      <p:sp>
        <p:nvSpPr>
          <p:cNvPr id="48" name="Isosceles Triangle 47">
            <a:extLst>
              <a:ext uri="{FF2B5EF4-FFF2-40B4-BE49-F238E27FC236}">
                <a16:creationId xmlns:a16="http://schemas.microsoft.com/office/drawing/2014/main" id="{113275CC-4092-8896-BAE9-157C03D1F627}"/>
              </a:ext>
            </a:extLst>
          </p:cNvPr>
          <p:cNvSpPr/>
          <p:nvPr/>
        </p:nvSpPr>
        <p:spPr>
          <a:xfrm rot="5400000">
            <a:off x="5546345" y="1895239"/>
            <a:ext cx="973079" cy="529906"/>
          </a:xfrm>
          <a:prstGeom prst="triangle">
            <a:avLst>
              <a:gd name="adj" fmla="val 5240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7" name="Graphic 16" descr="Flag with solid fill">
            <a:extLst>
              <a:ext uri="{FF2B5EF4-FFF2-40B4-BE49-F238E27FC236}">
                <a16:creationId xmlns:a16="http://schemas.microsoft.com/office/drawing/2014/main" id="{06E5074F-8267-45EE-CBC9-71C585427F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894203">
            <a:off x="6489575" y="1872518"/>
            <a:ext cx="657444" cy="657444"/>
          </a:xfrm>
          <a:prstGeom prst="rect">
            <a:avLst/>
          </a:prstGeom>
        </p:spPr>
      </p:pic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DC80014B-B34F-412E-91AD-72D4598F1B5B}"/>
              </a:ext>
            </a:extLst>
          </p:cNvPr>
          <p:cNvSpPr/>
          <p:nvPr/>
        </p:nvSpPr>
        <p:spPr>
          <a:xfrm>
            <a:off x="10274929" y="1848200"/>
            <a:ext cx="1069612" cy="48333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EMERGENCY</a:t>
            </a:r>
          </a:p>
        </p:txBody>
      </p:sp>
    </p:spTree>
    <p:extLst>
      <p:ext uri="{BB962C8B-B14F-4D97-AF65-F5344CB8AC3E}">
        <p14:creationId xmlns:p14="http://schemas.microsoft.com/office/powerpoint/2010/main" val="3351112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Orthopaedic Surgery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613359" y="1824632"/>
            <a:ext cx="7977124" cy="4824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33C79C4-A47E-C2CA-05D2-F08D1FAFA403}"/>
              </a:ext>
            </a:extLst>
          </p:cNvPr>
          <p:cNvSpPr/>
          <p:nvPr/>
        </p:nvSpPr>
        <p:spPr>
          <a:xfrm>
            <a:off x="9107850" y="1824633"/>
            <a:ext cx="2390159" cy="23433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6D969DB-05BB-BC8D-01E6-3147DC5D55BD}"/>
              </a:ext>
            </a:extLst>
          </p:cNvPr>
          <p:cNvSpPr/>
          <p:nvPr/>
        </p:nvSpPr>
        <p:spPr>
          <a:xfrm>
            <a:off x="9107850" y="4621380"/>
            <a:ext cx="2390159" cy="2027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938EB0-BC6C-8509-083B-106E9517E9B5}"/>
              </a:ext>
            </a:extLst>
          </p:cNvPr>
          <p:cNvSpPr txBox="1"/>
          <p:nvPr/>
        </p:nvSpPr>
        <p:spPr>
          <a:xfrm>
            <a:off x="4344773" y="340950"/>
            <a:ext cx="402687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2"/>
              </a:rPr>
              <a:t>Orthopaedics</a:t>
            </a:r>
            <a:r>
              <a:rPr lang="en-GB" sz="1100" b="0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specialises in surgical consultation associated with to preserve and restore the function of the skeletal system, its articulations, and associated structures. </a:t>
            </a:r>
            <a:endParaRPr lang="en-AU" sz="1100" dirty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40A626A-978A-0747-648B-EDFB51388EB0}"/>
              </a:ext>
            </a:extLst>
          </p:cNvPr>
          <p:cNvSpPr txBox="1"/>
          <p:nvPr/>
        </p:nvSpPr>
        <p:spPr>
          <a:xfrm>
            <a:off x="613359" y="1332145"/>
            <a:ext cx="5590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latin typeface="Segoe UI" panose="020B0502040204020203" pitchFamily="34" charset="0"/>
                <a:cs typeface="Segoe UI" panose="020B0502040204020203" pitchFamily="34" charset="0"/>
              </a:rPr>
              <a:t>Procedures/Conditions seen at Bass Coast Health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FBCF1E-8AE5-88B0-173C-40B64595BFC7}"/>
              </a:ext>
            </a:extLst>
          </p:cNvPr>
          <p:cNvSpPr txBox="1"/>
          <p:nvPr/>
        </p:nvSpPr>
        <p:spPr>
          <a:xfrm>
            <a:off x="9107850" y="1332766"/>
            <a:ext cx="1820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latin typeface="Segoe UI" panose="020B0502040204020203" pitchFamily="34" charset="0"/>
                <a:cs typeface="Segoe UI" panose="020B0502040204020203" pitchFamily="34" charset="0"/>
              </a:rPr>
              <a:t>Exclusions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D68E267-30E8-D73B-9740-AB6C70540D59}"/>
              </a:ext>
            </a:extLst>
          </p:cNvPr>
          <p:cNvSpPr txBox="1"/>
          <p:nvPr/>
        </p:nvSpPr>
        <p:spPr>
          <a:xfrm>
            <a:off x="9108208" y="4179130"/>
            <a:ext cx="2566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latin typeface="Segoe UI" panose="020B0502040204020203" pitchFamily="34" charset="0"/>
                <a:cs typeface="Segoe UI" panose="020B0502040204020203" pitchFamily="34" charset="0"/>
              </a:rPr>
              <a:t>Surgical consult only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F64D569-30D1-12FC-9311-28BDF5EBB201}"/>
              </a:ext>
            </a:extLst>
          </p:cNvPr>
          <p:cNvCxnSpPr/>
          <p:nvPr/>
        </p:nvCxnSpPr>
        <p:spPr>
          <a:xfrm>
            <a:off x="4273685" y="350802"/>
            <a:ext cx="0" cy="568150"/>
          </a:xfrm>
          <a:prstGeom prst="line">
            <a:avLst/>
          </a:prstGeom>
          <a:ln>
            <a:solidFill>
              <a:srgbClr val="4D97C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9EAE6033-4C1A-0537-A0E2-B9AC75F517BC}"/>
              </a:ext>
            </a:extLst>
          </p:cNvPr>
          <p:cNvSpPr txBox="1"/>
          <p:nvPr/>
        </p:nvSpPr>
        <p:spPr>
          <a:xfrm>
            <a:off x="810614" y="1966710"/>
            <a:ext cx="3435387" cy="4485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LOWER LIMB</a:t>
            </a:r>
          </a:p>
          <a:p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Hip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  <a:hlinkClick r:id="rId3" action="ppaction://hlinksldjump"/>
              </a:rPr>
              <a:t>Osteoarthritis of the Hip;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  <a:hlinkClick r:id="rId3" action="ppaction://hlinksldjump"/>
              </a:rPr>
              <a:t>Total Hip Replacement (THJR)</a:t>
            </a:r>
            <a:endParaRPr lang="en-AU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  <a:hlinkClick r:id="rId4" action="ppaction://hlinksldjump"/>
              </a:rPr>
              <a:t>Other Conditions of the hip</a:t>
            </a: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Knee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  <a:hlinkClick r:id="rId5" action="ppaction://hlinksldjump"/>
              </a:rPr>
              <a:t>Osteoarthritis of the Knee;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  <a:hlinkClick r:id="rId5" action="ppaction://hlinksldjump"/>
              </a:rPr>
              <a:t>Total Knee Joint Replacement (TKJR)</a:t>
            </a: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  <a:hlinkClick r:id="rId6" action="ppaction://hlinksldjump"/>
              </a:rPr>
              <a:t>Other Knee conditions</a:t>
            </a: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Manipulation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Arthroscope</a:t>
            </a:r>
            <a:endParaRPr lang="en-AU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Foot &amp; ankle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  <a:hlinkClick r:id="rId7" action="ppaction://hlinksldjump"/>
              </a:rPr>
              <a:t>Arthritis; Pain &amp; deformity in fore foot</a:t>
            </a:r>
            <a:endParaRPr lang="en-AU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  <a:hlinkClick r:id="rId7" action="ppaction://hlinksldjump"/>
              </a:rPr>
              <a:t>Deformity of the Forefoot; Toe clawing</a:t>
            </a:r>
            <a:endParaRPr lang="en-AU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  <a:hlinkClick r:id="rId7" action="ppaction://hlinksldjump"/>
              </a:rPr>
              <a:t>Hallux valgus; bunions</a:t>
            </a: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  <a:hlinkClick r:id="rId7" action="ppaction://hlinksldjump"/>
              </a:rPr>
              <a:t>Instability of the Hind Foot</a:t>
            </a: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  <a:hlinkClick r:id="rId7" action="ppaction://hlinksldjump"/>
              </a:rPr>
              <a:t>Achilles Tendon Pathology</a:t>
            </a: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  <a:hlinkClick r:id="rId7" action="ppaction://hlinksldjump"/>
              </a:rPr>
              <a:t>Ligament Injury</a:t>
            </a:r>
            <a:endParaRPr lang="en-AU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General ortho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Review of symptomatic previous arthroplasty or metal implants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Removal of metal implants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443256" y="1909418"/>
            <a:ext cx="4061551" cy="4844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UPPER LIMB</a:t>
            </a:r>
          </a:p>
          <a:p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Shoulder</a:t>
            </a:r>
          </a:p>
          <a:p>
            <a:pPr marL="742950" lvl="1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  <a:hlinkClick r:id="rId8" action="ppaction://hlinksldjump"/>
              </a:rPr>
              <a:t>Osteoarthritis of the Shoulder; </a:t>
            </a:r>
          </a:p>
          <a:p>
            <a:pPr marL="742950" lvl="1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  <a:hlinkClick r:id="rId8" action="ppaction://hlinksldjump"/>
              </a:rPr>
              <a:t>Total Shoulder Replacement (TSR)</a:t>
            </a:r>
            <a:endParaRPr lang="en-AU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742950" lvl="1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  <a:hlinkClick r:id="rId8" action="ppaction://hlinksldjump"/>
              </a:rPr>
              <a:t>Osteoarthritis of the Shoulder and non-functional rotator cuff;</a:t>
            </a:r>
            <a:endParaRPr lang="en-AU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742950" lvl="1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  <a:hlinkClick r:id="rId8" action="ppaction://hlinksldjump"/>
              </a:rPr>
              <a:t>Reverse Total Shoulder Replacement (rTSR)</a:t>
            </a:r>
            <a:endParaRPr lang="en-AU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742950" lvl="1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  <a:hlinkClick r:id="rId9" action="ppaction://hlinksldjump"/>
              </a:rPr>
              <a:t>Rotator Cuff (RC) tendinopathy/tear and repairs</a:t>
            </a:r>
            <a:endParaRPr lang="en-AU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742950" lvl="1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  <a:hlinkClick r:id="rId10" action="ppaction://hlinksldjump"/>
              </a:rPr>
              <a:t>Recurrent Shoulder dislocation/instability syndrome;</a:t>
            </a:r>
            <a:endParaRPr lang="en-AU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742950" lvl="1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  <a:hlinkClick r:id="rId10" action="ppaction://hlinksldjump"/>
              </a:rPr>
              <a:t>Arthroscopic stabilisation</a:t>
            </a:r>
            <a:endParaRPr lang="en-AU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742950" lvl="1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  <a:hlinkClick r:id="rId9" action="ppaction://hlinksldjump"/>
              </a:rPr>
              <a:t>Bicep’s tendinopathy; tears; </a:t>
            </a:r>
          </a:p>
          <a:p>
            <a:pPr marL="742950" lvl="1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  <a:hlinkClick r:id="rId9" action="ppaction://hlinksldjump"/>
              </a:rPr>
              <a:t>Labral tears; </a:t>
            </a:r>
          </a:p>
          <a:p>
            <a:pPr marL="742950" lvl="1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  <a:hlinkClick r:id="rId9" action="ppaction://hlinksldjump"/>
              </a:rPr>
              <a:t>SLAP (superior labral tear from anterior to posterior) lesions; Biceps tenodesis</a:t>
            </a:r>
            <a:endParaRPr lang="en-AU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742950" lvl="1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  <a:hlinkClick r:id="rId9" action="ppaction://hlinksldjump"/>
              </a:rPr>
              <a:t>Shoulder impingement; Shoulder decompression</a:t>
            </a:r>
            <a:endParaRPr lang="en-AU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742950" lvl="1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  <a:hlinkClick r:id="rId9" action="ppaction://hlinksldjump"/>
              </a:rPr>
              <a:t>Acromioclavicular (AC) injury/instability; </a:t>
            </a:r>
          </a:p>
          <a:p>
            <a:pPr marL="742950" lvl="1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  <a:hlinkClick r:id="rId9" action="ppaction://hlinksldjump"/>
              </a:rPr>
              <a:t>AC joint reconstruction</a:t>
            </a:r>
            <a:endParaRPr lang="en-AU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742950" lvl="1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  <a:hlinkClick r:id="rId11" action="ppaction://hlinksldjump"/>
              </a:rPr>
              <a:t>Clavicular fractures</a:t>
            </a:r>
            <a:endParaRPr lang="en-AU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742950" lvl="1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  <a:hlinkClick r:id="rId9" action="ppaction://hlinksldjump"/>
              </a:rPr>
              <a:t>Pain and/or stiffness shoulder, including frozen shoulder; Capsular Release</a:t>
            </a:r>
            <a:endParaRPr lang="en-AU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endParaRPr lang="en-AU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General ortho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Peripheral nerve compression; neurolysis radial;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  <a:hlinkClick r:id="rId12" action="ppaction://hlinksldjump"/>
              </a:rPr>
              <a:t>Carpal Tunnel Release</a:t>
            </a:r>
            <a:endParaRPr lang="en-AU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CBFCE21-2E33-13ED-7DE0-04DC522E15BB}"/>
              </a:ext>
            </a:extLst>
          </p:cNvPr>
          <p:cNvSpPr txBox="1"/>
          <p:nvPr/>
        </p:nvSpPr>
        <p:spPr>
          <a:xfrm>
            <a:off x="9258365" y="2538811"/>
            <a:ext cx="195263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>
                <a:latin typeface="Segoe UI Semilight" panose="020B0402040204020203" pitchFamily="34" charset="0"/>
                <a:cs typeface="Segoe UI Semilight" panose="020B0402040204020203" pitchFamily="34" charset="0"/>
              </a:rPr>
              <a:t>Paediatric care &lt;14 years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>
                <a:latin typeface="Segoe UI Semilight" panose="020B0402040204020203" pitchFamily="34" charset="0"/>
                <a:cs typeface="Segoe UI Semilight" panose="020B0402040204020203" pitchFamily="34" charset="0"/>
              </a:rPr>
              <a:t>Bone </a:t>
            </a: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and soft tissue tumours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Spinal Surgery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Heel pain, Plantar Fasciitis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Orthopaedic wrist and hand surgery (excluding carpel tunnel release)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4574266-7A5E-74C0-8594-5822FAC99F95}"/>
              </a:ext>
            </a:extLst>
          </p:cNvPr>
          <p:cNvSpPr txBox="1"/>
          <p:nvPr/>
        </p:nvSpPr>
        <p:spPr>
          <a:xfrm>
            <a:off x="9258365" y="5475629"/>
            <a:ext cx="21230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None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40B6A8-2E05-2311-7247-14BAE8454A63}"/>
              </a:ext>
            </a:extLst>
          </p:cNvPr>
          <p:cNvSpPr txBox="1"/>
          <p:nvPr/>
        </p:nvSpPr>
        <p:spPr>
          <a:xfrm>
            <a:off x="9182057" y="4785813"/>
            <a:ext cx="21052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The following conditions can be considered for consultation; however, surgery is not available at Bass Coast Health</a:t>
            </a:r>
            <a:endParaRPr lang="en-AU" sz="900" dirty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468C7C-7587-8CD4-EF7C-C000145F3078}"/>
              </a:ext>
            </a:extLst>
          </p:cNvPr>
          <p:cNvSpPr txBox="1"/>
          <p:nvPr/>
        </p:nvSpPr>
        <p:spPr>
          <a:xfrm>
            <a:off x="9222912" y="1966710"/>
            <a:ext cx="2028940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The following conditions / procedures are not routinely seen at Bass Coast Health</a:t>
            </a:r>
            <a:endParaRPr lang="en-AU" sz="900" dirty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401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Orthopaedic Surgery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3" y="2912618"/>
            <a:ext cx="2509284" cy="1346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Identified osteoarthritis of the hip with ongoing moderate or severe pain and / or functional impairment, despite at least included targeted education, physiotherapy and weight loss (where appropriate)</a:t>
            </a:r>
            <a:endParaRPr lang="en-AU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5E67D-CEF5-95FB-271A-AF37BD06AD54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Osteoarthritis of the Hip; Total Hip Replacement (THJR)</a:t>
            </a:r>
            <a:endParaRPr lang="en-AU" sz="1800" i="0" u="none" strike="noStrike" baseline="0" dirty="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9009302" y="2051480"/>
            <a:ext cx="2535834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Progressive symptoms, rapidly deteriorating and causing severe loss of mobility and/or disability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History of trauma/falls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Avascular Necrosis of the head of femur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New Pain in previously well-functioning arthroplasty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09302" y="4306615"/>
            <a:ext cx="253583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Hip OA confirmed on X-ray, functional impairments and/or pain persists despite conservative management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Inflammatory arthritis, with confirmed joint surface destruction on X-ray.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B09A5-F121-F1BD-993A-3C80C541CEC4}"/>
              </a:ext>
            </a:extLst>
          </p:cNvPr>
          <p:cNvSpPr/>
          <p:nvPr/>
        </p:nvSpPr>
        <p:spPr>
          <a:xfrm>
            <a:off x="7726671" y="2073298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26671" y="4306615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948556"/>
            <a:ext cx="3166701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Minimum referral criteria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Description of joint affected and onset, nature and duration of symptoms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Findings on physical examination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Impact of symptoms on daily activity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X-ray of the affected hip: anteroposterior (AP) view of pelvis and affected hip showing proximal 2/3 femur, and lateral view of affected hip including weight bearing / standing views.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Details of previous medical and non-medical management including the course of treatments and outcome of treatments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Details of any previous joint surgery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24AAAB4-88E5-43DA-AF49-46387FFE8E5E}"/>
              </a:ext>
            </a:extLst>
          </p:cNvPr>
          <p:cNvGrpSpPr/>
          <p:nvPr/>
        </p:nvGrpSpPr>
        <p:grpSpPr>
          <a:xfrm>
            <a:off x="4273685" y="340950"/>
            <a:ext cx="4113909" cy="600164"/>
            <a:chOff x="4273685" y="340950"/>
            <a:chExt cx="4113909" cy="600164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9124A7E-300B-487A-9B78-67260E67C4C9}"/>
                </a:ext>
              </a:extLst>
            </p:cNvPr>
            <p:cNvSpPr txBox="1"/>
            <p:nvPr/>
          </p:nvSpPr>
          <p:spPr>
            <a:xfrm>
              <a:off x="4344773" y="340950"/>
              <a:ext cx="4042821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b="0" i="0" u="none" strike="noStrike" baseline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  <a:hlinkClick r:id="rId4"/>
                </a:rPr>
                <a:t>Orthopaedics</a:t>
              </a:r>
              <a:r>
                <a:rPr lang="en-GB" sz="1100" b="0" i="0" u="none" strike="noStrike" baseline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 specialises in surgical consultation associated with to preserve and restore the function of the skeletal system, its articulations, and associated structures. </a:t>
              </a:r>
              <a:endParaRPr lang="en-A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03FDB82-4764-4372-9CF4-FA85D88DD1C2}"/>
                </a:ext>
              </a:extLst>
            </p:cNvPr>
            <p:cNvCxnSpPr/>
            <p:nvPr/>
          </p:nvCxnSpPr>
          <p:spPr>
            <a:xfrm>
              <a:off x="4273685" y="350802"/>
              <a:ext cx="0" cy="568150"/>
            </a:xfrm>
            <a:prstGeom prst="line">
              <a:avLst/>
            </a:prstGeom>
            <a:ln>
              <a:solidFill>
                <a:srgbClr val="4D97C8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90331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Orthopaedic Surgery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3" y="2912618"/>
            <a:ext cx="2509284" cy="260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Existing total hip replacement with new pain, loosening or other concern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Developmental dysplasia of the hip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Avascular necrosis of the hip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Hip with ongoing moderate or severe pain and / or functional impairment, despite at least three months of treatment that included: targeted education, physiotherapy and weight loss (where appropriate) and where a diagnosis of osteoarthritis or joint infection has been excluded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9009301" y="2051480"/>
            <a:ext cx="269921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Progressive symptoms, rapidly deteriorating and causing severe loss of mobility and/or disability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History of trauma/falls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Avascular Necrosis of the head of femur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New Pain in previously well-functioning arthroplasty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09302" y="4093380"/>
            <a:ext cx="2828648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Functional impairments and/or pain persists despite conservative management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Hip tendinopathy (no trauma)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Labral tear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Chondral lesion at hip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50" dirty="0" err="1">
                <a:latin typeface="Segoe UI Semilight" panose="020B0402040204020203" pitchFamily="34" charset="0"/>
                <a:cs typeface="Segoe UI Semilight" panose="020B0402040204020203" pitchFamily="34" charset="0"/>
              </a:rPr>
              <a:t>Femoroacetabular</a:t>
            </a: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impingement (FAI)- CAM and Pincer type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Trochanteric bursitis that has failed non-surgical management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Osteitis pubis that has failed conservative management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B09A5-F121-F1BD-993A-3C80C541CEC4}"/>
              </a:ext>
            </a:extLst>
          </p:cNvPr>
          <p:cNvSpPr/>
          <p:nvPr/>
        </p:nvSpPr>
        <p:spPr>
          <a:xfrm>
            <a:off x="7726671" y="2073298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26671" y="4093380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871124"/>
            <a:ext cx="3166701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Minimum referral criteria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Description of joint affected and onset, nature and duration of symptoms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Findings on physical examination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Impact of symptoms on daily activity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X-ray of the affected hip: anteroposterior (AP) view of pelvis and affected hip showing proximal 2/3 femur, and lateral view of affected hip including weight bearing / standing views.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Details of previous medical and non-medical management including the course of treatments and outcome of treatments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Details of any previous joint surgery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If referral relates to infection or inflammation provide full blood examination and inflammatory marker results (erythrocyte sedimentation rate (ESR) or C-reactive protein (CRP))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E1ED924-111C-4552-BFF3-13FAC6E704FD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Other conditions of the Hip</a:t>
            </a:r>
            <a:endParaRPr lang="en-AU" sz="1800" i="0" u="none" strike="noStrike" baseline="0" dirty="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5ED2B0F-D068-4EEF-B69D-55D7A67DAED2}"/>
              </a:ext>
            </a:extLst>
          </p:cNvPr>
          <p:cNvGrpSpPr/>
          <p:nvPr/>
        </p:nvGrpSpPr>
        <p:grpSpPr>
          <a:xfrm>
            <a:off x="4273685" y="340950"/>
            <a:ext cx="4113909" cy="600164"/>
            <a:chOff x="4273685" y="340950"/>
            <a:chExt cx="4113909" cy="600164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D4766BB-2731-4965-9764-2B5B31767C52}"/>
                </a:ext>
              </a:extLst>
            </p:cNvPr>
            <p:cNvSpPr txBox="1"/>
            <p:nvPr/>
          </p:nvSpPr>
          <p:spPr>
            <a:xfrm>
              <a:off x="4344773" y="340950"/>
              <a:ext cx="4042821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b="0" i="0" u="none" strike="noStrike" baseline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  <a:hlinkClick r:id="rId4"/>
                </a:rPr>
                <a:t>Orthopaedics</a:t>
              </a:r>
              <a:r>
                <a:rPr lang="en-GB" sz="1100" b="0" i="0" u="none" strike="noStrike" baseline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 specialises in surgical consultation associated with to preserve and restore the function of the skeletal system, its articulations, and associated structures. </a:t>
              </a:r>
              <a:endParaRPr lang="en-A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1B8134A-CA63-471D-918D-B6C80F66CFF1}"/>
                </a:ext>
              </a:extLst>
            </p:cNvPr>
            <p:cNvCxnSpPr/>
            <p:nvPr/>
          </p:nvCxnSpPr>
          <p:spPr>
            <a:xfrm>
              <a:off x="4273685" y="350802"/>
              <a:ext cx="0" cy="568150"/>
            </a:xfrm>
            <a:prstGeom prst="line">
              <a:avLst/>
            </a:prstGeom>
            <a:ln>
              <a:solidFill>
                <a:srgbClr val="4D97C8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39596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Orthopaedic Surgery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3" y="2912618"/>
            <a:ext cx="250928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Identified osteoarthritis of the knee with ongoing moderate or severe pain and / or functional impairment, despite at least three months of treatment that has included targeted education, physiotherapy and weight loss (where appropriate). 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9009301" y="2051480"/>
            <a:ext cx="2699215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Progressive symptoms, rapidly deteriorating and causing severe loss of mobility and/or disability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History of trauma/falls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New Pain in previously well-functioning arthroplasty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09302" y="4093380"/>
            <a:ext cx="282864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Knee OA confirmed on X-ray, functional impairments and/or pain persists despite conservative management Functional impairments and/or pain persists despite conservative management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Spontaneous osteonecrosis of the knee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B09A5-F121-F1BD-993A-3C80C541CEC4}"/>
              </a:ext>
            </a:extLst>
          </p:cNvPr>
          <p:cNvSpPr/>
          <p:nvPr/>
        </p:nvSpPr>
        <p:spPr>
          <a:xfrm>
            <a:off x="7726671" y="2073298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26671" y="4093380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871124"/>
            <a:ext cx="3166701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Minimum referral criteria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Description of joint affected and onset, nature and duration of symptoms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Findings on physical examination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Impact of symptoms on daily activity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X-ray of four views of the affected knee: weight bearing anteroposterior (AP), notch, lateral and skyline views.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Details of previous medical and non-medical management including the course of treatments and outcome of treatments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Details of any previous joint surgery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E1ED924-111C-4552-BFF3-13FAC6E704FD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Osteoarthritis of the Knee; Total Knee Joint Replacement (TKJR)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24A66FA-991C-4876-9588-6E0442B44248}"/>
              </a:ext>
            </a:extLst>
          </p:cNvPr>
          <p:cNvGrpSpPr/>
          <p:nvPr/>
        </p:nvGrpSpPr>
        <p:grpSpPr>
          <a:xfrm>
            <a:off x="4273685" y="340950"/>
            <a:ext cx="4113909" cy="600164"/>
            <a:chOff x="4273685" y="340950"/>
            <a:chExt cx="4113909" cy="600164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FDA82EF-967A-4737-8BFF-070106F70826}"/>
                </a:ext>
              </a:extLst>
            </p:cNvPr>
            <p:cNvSpPr txBox="1"/>
            <p:nvPr/>
          </p:nvSpPr>
          <p:spPr>
            <a:xfrm>
              <a:off x="4344773" y="340950"/>
              <a:ext cx="4042821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b="0" i="0" u="none" strike="noStrike" baseline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  <a:hlinkClick r:id="rId4"/>
                </a:rPr>
                <a:t>Orthopaedics</a:t>
              </a:r>
              <a:r>
                <a:rPr lang="en-GB" sz="1100" b="0" i="0" u="none" strike="noStrike" baseline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 specialises in surgical consultation associated with to preserve and restore the function of the skeletal system, its articulations, and associated structures. </a:t>
              </a:r>
              <a:endParaRPr lang="en-A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EDD3C0D-8AE6-4619-B8D4-3DAC37B53356}"/>
                </a:ext>
              </a:extLst>
            </p:cNvPr>
            <p:cNvCxnSpPr/>
            <p:nvPr/>
          </p:nvCxnSpPr>
          <p:spPr>
            <a:xfrm>
              <a:off x="4273685" y="350802"/>
              <a:ext cx="0" cy="568150"/>
            </a:xfrm>
            <a:prstGeom prst="line">
              <a:avLst/>
            </a:prstGeom>
            <a:ln>
              <a:solidFill>
                <a:srgbClr val="4D97C8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8075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5906539" y="1863934"/>
            <a:ext cx="5931412" cy="49721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Orthopaedic Surgery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41988" y="2417130"/>
            <a:ext cx="1868553" cy="44189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3" y="2912618"/>
            <a:ext cx="153013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Existing total knee replacement with new pain, loosening or other concern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Other chronic knee conditions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7112664" y="1945212"/>
            <a:ext cx="4725285" cy="2074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Progressive symptoms, rapidly deteriorating and causing severe loss of mobility and/or disability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History of trauma/falls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New Pain in previously well-functioning arthroplasty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Previous metal implants with signs of infection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Concerns regarding progress/healing of a fracture within past 3/12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Meniscus injury with reports of true locked knee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Patellar or quadriceps tendon rupture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Pre-patellar or infrapatellar bursitis with signs of infection that has failed antibiotic therapy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Knee intra-articular loose body – with evidence of locking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7112664" y="4199489"/>
            <a:ext cx="4725285" cy="2636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Functional impairments and/or pain persists despite conservative management 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Meniscus injury in person aged &lt;55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Anterior cruciate and posterior cruciate injury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Medial collateral and lateral collateral ligament Injury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Confirmed chondral injury 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Recurrent patellar dislocations despite physiotherapy management 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Isolated patella dislocations with no bony involvement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Patellar tendinopathy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Recurrent pre-patellar or infrapatellar bursitis with no signs of infection that has failed non-surgical management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ITB syndrome that has failed conservative management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Spontaneous osteonecrosis of the knee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Knee intra-articular loose body (no reports of locking)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B09A5-F121-F1BD-993A-3C80C541CEC4}"/>
              </a:ext>
            </a:extLst>
          </p:cNvPr>
          <p:cNvSpPr/>
          <p:nvPr/>
        </p:nvSpPr>
        <p:spPr>
          <a:xfrm>
            <a:off x="6043053" y="1977045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6043053" y="4246082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2367441" y="2417130"/>
            <a:ext cx="3438555" cy="44189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2547481" y="2871124"/>
            <a:ext cx="3166701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Minimum referral criteria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Description of joint affected and onset, nature and duration of symptoms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Findings on physical examination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Impact of symptoms on daily activity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X-ray of two views of the affected knee: weight bearing anteroposterior (AP) and lateral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Details of previous medical and non-medical management including the course of treatments and outcome of treatments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Details of any previous joint surgery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If referral relates to infection or inflammation provide full blood examination and inflammatory marker results (erythrocyte sedimentation rate (ESR) or C-reactive protein (CRP))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AU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2547481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9" y="1863934"/>
            <a:ext cx="5454198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E1ED924-111C-4552-BFF3-13FAC6E704FD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Other conditions of the </a:t>
            </a:r>
            <a:r>
              <a:rPr lang="en-GB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Knee</a:t>
            </a:r>
            <a:endParaRPr lang="en-AU" sz="1800" i="0" u="none" strike="noStrike" baseline="0" dirty="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A7A355F-E714-4DAF-B1E9-3E7B478DD048}"/>
              </a:ext>
            </a:extLst>
          </p:cNvPr>
          <p:cNvGrpSpPr/>
          <p:nvPr/>
        </p:nvGrpSpPr>
        <p:grpSpPr>
          <a:xfrm>
            <a:off x="4273685" y="340950"/>
            <a:ext cx="4113909" cy="600164"/>
            <a:chOff x="4273685" y="340950"/>
            <a:chExt cx="4113909" cy="600164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EF1FD29-01C6-44B0-B6B1-C8CCF14AB227}"/>
                </a:ext>
              </a:extLst>
            </p:cNvPr>
            <p:cNvSpPr txBox="1"/>
            <p:nvPr/>
          </p:nvSpPr>
          <p:spPr>
            <a:xfrm>
              <a:off x="4344773" y="340950"/>
              <a:ext cx="4042821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b="0" i="0" u="none" strike="noStrike" baseline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  <a:hlinkClick r:id="rId4"/>
                </a:rPr>
                <a:t>Orthopaedics</a:t>
              </a:r>
              <a:r>
                <a:rPr lang="en-GB" sz="1100" b="0" i="0" u="none" strike="noStrike" baseline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 specialises in surgical consultation associated with to preserve and restore the function of the skeletal system, its articulations, and associated structures. </a:t>
              </a:r>
              <a:endParaRPr lang="en-A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DF3C3AB-BC00-4228-AC51-08ADFCA64FA0}"/>
                </a:ext>
              </a:extLst>
            </p:cNvPr>
            <p:cNvCxnSpPr/>
            <p:nvPr/>
          </p:nvCxnSpPr>
          <p:spPr>
            <a:xfrm>
              <a:off x="4273685" y="350802"/>
              <a:ext cx="0" cy="568150"/>
            </a:xfrm>
            <a:prstGeom prst="line">
              <a:avLst/>
            </a:prstGeom>
            <a:ln>
              <a:solidFill>
                <a:srgbClr val="4D97C8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48564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6096000" y="1797945"/>
            <a:ext cx="5741950" cy="4994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/>
              <a:t>Lower limb</a:t>
            </a:r>
            <a:endParaRPr lang="en-AU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Orthopaedic Surgery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351141"/>
            <a:ext cx="2490952" cy="44408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5684" y="2931431"/>
            <a:ext cx="2223179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Arthritis</a:t>
            </a:r>
          </a:p>
          <a:p>
            <a:pPr marL="171450" lvl="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Deformity of the fore foot</a:t>
            </a:r>
          </a:p>
          <a:p>
            <a:pPr marL="171450" lvl="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Bunions</a:t>
            </a:r>
          </a:p>
          <a:p>
            <a:pPr marL="171450" lvl="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Instability of the Hind Foot </a:t>
            </a:r>
          </a:p>
          <a:p>
            <a:pPr marL="171450" lvl="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Achilles Tendon Pathology 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Ligament Injury</a:t>
            </a:r>
            <a:r>
              <a:rPr lang="en-AU" sz="110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lang="en-AU" sz="11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 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30137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7274713" y="1879964"/>
            <a:ext cx="4433804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Progressive symptoms, rapidly deteriorating and causing severe loss of mobility and/or disability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Concerns regarding progress/healing of fracture within past 3/12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Previous metal implants with signs of infection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Achilles’ rupture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Grade III ligament injuries of the ankle (including syndesmosis ligaments) with injury occurring within past 3/12.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Lisfranc injury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Jones fracture (base of fifth metatarsal fracture)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Foot deformity with ulceration (diabetic)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Charcot joint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Osteochondral lesion of the talus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B09A5-F121-F1BD-993A-3C80C541CEC4}"/>
              </a:ext>
            </a:extLst>
          </p:cNvPr>
          <p:cNvSpPr/>
          <p:nvPr/>
        </p:nvSpPr>
        <p:spPr>
          <a:xfrm>
            <a:off x="6164640" y="1879964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6164640" y="4217475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060712" y="2351141"/>
            <a:ext cx="2912611" cy="44408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162192" y="2882567"/>
            <a:ext cx="2455043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Minimum referral criteria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Standard history and examination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X-Rays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Weight-bearing AP/lateral foot x-ray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Ankle X-Rays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Ultrasound of Achilles Tendon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Bloods for any signs of infection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196800" y="2516713"/>
            <a:ext cx="2664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797945"/>
            <a:ext cx="562152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865801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 NOT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E1ED924-111C-4552-BFF3-13FAC6E704FD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Foot and Ankle conditions</a:t>
            </a:r>
            <a:endParaRPr lang="en-AU" sz="1800" i="0" u="none" strike="noStrike" baseline="0" dirty="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DCFFD52-72DD-463E-9B01-54BAFCD80E74}"/>
              </a:ext>
            </a:extLst>
          </p:cNvPr>
          <p:cNvSpPr txBox="1"/>
          <p:nvPr/>
        </p:nvSpPr>
        <p:spPr>
          <a:xfrm>
            <a:off x="7274713" y="4157734"/>
            <a:ext cx="4563237" cy="266226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Functional impairments and/or pain persists despite conservative management after 6 months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Achilles’ tendinopathy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Grade I or II gastrocnemius strain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Grade I or II ligament injuries of the ankle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Grade III ligament injuries of the ankle older than 3/12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Dislocation of peroneal tendons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Plantar fasciitis (that has failed conservative management)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Calcaneal spurs (that has failed conservative management)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Metatarsalgia (that has failed conservative management)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Hallux valgus, bunions (that have failed conservative management)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Morton’s neuroma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Toe clawing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/>
                <a:cs typeface="Segoe UI Semilight"/>
              </a:rPr>
              <a:t>Foot deformity with ulceration (</a:t>
            </a:r>
            <a:r>
              <a:rPr lang="en-AU" sz="1050">
                <a:latin typeface="Segoe UI Semilight"/>
                <a:cs typeface="Segoe UI Semilight"/>
              </a:rPr>
              <a:t>non-diabetic</a:t>
            </a:r>
            <a:r>
              <a:rPr lang="en-AU" sz="1050" dirty="0">
                <a:latin typeface="Segoe UI Semilight"/>
                <a:cs typeface="Segoe UI Semilight"/>
              </a:rPr>
              <a:t>)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479FCDB-6AE0-40C0-AAAE-67AC55FD4998}"/>
              </a:ext>
            </a:extLst>
          </p:cNvPr>
          <p:cNvGrpSpPr/>
          <p:nvPr/>
        </p:nvGrpSpPr>
        <p:grpSpPr>
          <a:xfrm>
            <a:off x="4273685" y="340950"/>
            <a:ext cx="4113909" cy="600164"/>
            <a:chOff x="4273685" y="340950"/>
            <a:chExt cx="4113909" cy="600164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7F07CB1-0BEB-4D4E-BA79-3FF8BBFFDD87}"/>
                </a:ext>
              </a:extLst>
            </p:cNvPr>
            <p:cNvSpPr txBox="1"/>
            <p:nvPr/>
          </p:nvSpPr>
          <p:spPr>
            <a:xfrm>
              <a:off x="4344773" y="340950"/>
              <a:ext cx="4042821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b="0" i="0" u="none" strike="noStrike" baseline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  <a:hlinkClick r:id="rId4"/>
                </a:rPr>
                <a:t>Orthopaedics</a:t>
              </a:r>
              <a:r>
                <a:rPr lang="en-GB" sz="1100" b="0" i="0" u="none" strike="noStrike" baseline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 specialises in surgical consultation associated with to preserve and restore the function of the skeletal system, its articulations, and associated structures. </a:t>
              </a:r>
              <a:endParaRPr lang="en-A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BB4C24B-4AE7-434C-8BEE-D93877D4E445}"/>
                </a:ext>
              </a:extLst>
            </p:cNvPr>
            <p:cNvCxnSpPr/>
            <p:nvPr/>
          </p:nvCxnSpPr>
          <p:spPr>
            <a:xfrm>
              <a:off x="4273685" y="350802"/>
              <a:ext cx="0" cy="568150"/>
            </a:xfrm>
            <a:prstGeom prst="line">
              <a:avLst/>
            </a:prstGeom>
            <a:ln>
              <a:solidFill>
                <a:srgbClr val="4D97C8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70002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Orthopaedic Surgery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3" y="2912618"/>
            <a:ext cx="250928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Identified osteoarthritis of the shoulder with ongoing moderate or severe pain or functional impairment, or both, despite</a:t>
            </a:r>
            <a:r>
              <a:rPr lang="en-AU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at least six months of treatment </a:t>
            </a: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that has included targeted education, physiotherapy (if tolerated) and medication.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9009301" y="2411333"/>
            <a:ext cx="2495033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Progressive symptoms, rapidly deteriorating and causing severe loss of mobility and/or disability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Fevers / constitutional symptoms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New Pain in previously well-functioning arthroplasty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09302" y="4412976"/>
            <a:ext cx="229554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Functional impairments and/or pain persists despite conservative management 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B09A5-F121-F1BD-993A-3C80C541CEC4}"/>
              </a:ext>
            </a:extLst>
          </p:cNvPr>
          <p:cNvSpPr/>
          <p:nvPr/>
        </p:nvSpPr>
        <p:spPr>
          <a:xfrm>
            <a:off x="7726671" y="2433151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26671" y="4412976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871124"/>
            <a:ext cx="3402792" cy="333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Minimum referral criteria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Description of joint affected and onset, nature and duration of symptoms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Findings on physical examination, including loss of range of movement and neurological examination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Impact of symptoms on daily activity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x-ray of two views of the affected shoulder: anteroposterior (AP) and lateral view of Glenohumeral joint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Details of previous medical and non-medical management including the course of treatments and outcome of treatments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Details of any previous shoulder surgery &amp; where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Current and complete medication history (including non-prescription medicines, herbs and supplements and recreational or injectable drugs).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E1ED924-111C-4552-BFF3-13FAC6E704FD}"/>
              </a:ext>
            </a:extLst>
          </p:cNvPr>
          <p:cNvSpPr txBox="1"/>
          <p:nvPr/>
        </p:nvSpPr>
        <p:spPr>
          <a:xfrm>
            <a:off x="354050" y="1430810"/>
            <a:ext cx="114839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Osteoarthritis of the Shoulder; Total Shoulder Replacement (TSR), Reverse Total Shoulder Replacement (</a:t>
            </a:r>
            <a:r>
              <a:rPr lang="en-AU" sz="1800" i="0" u="none" strike="noStrike" baseline="0" dirty="0" err="1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rTSR</a:t>
            </a:r>
            <a:r>
              <a:rPr lang="en-AU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F30211B-561A-4251-BFDE-F73C1EB02D66}"/>
              </a:ext>
            </a:extLst>
          </p:cNvPr>
          <p:cNvGrpSpPr/>
          <p:nvPr/>
        </p:nvGrpSpPr>
        <p:grpSpPr>
          <a:xfrm>
            <a:off x="4273685" y="340950"/>
            <a:ext cx="4113909" cy="600164"/>
            <a:chOff x="4273685" y="340950"/>
            <a:chExt cx="4113909" cy="600164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72EA756-C482-48F2-81B3-AF560B090218}"/>
                </a:ext>
              </a:extLst>
            </p:cNvPr>
            <p:cNvSpPr txBox="1"/>
            <p:nvPr/>
          </p:nvSpPr>
          <p:spPr>
            <a:xfrm>
              <a:off x="4344773" y="340950"/>
              <a:ext cx="4042821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b="0" i="0" u="none" strike="noStrike" baseline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  <a:hlinkClick r:id="rId4"/>
                </a:rPr>
                <a:t>Orthopaedics</a:t>
              </a:r>
              <a:r>
                <a:rPr lang="en-GB" sz="1100" b="0" i="0" u="none" strike="noStrike" baseline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 specialises in surgical consultation associated with to preserve and restore the function of the skeletal system, its articulations, and associated structures. </a:t>
              </a:r>
              <a:endParaRPr lang="en-A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9F2492E-AA1D-441D-AEEC-3E7F81603D29}"/>
                </a:ext>
              </a:extLst>
            </p:cNvPr>
            <p:cNvCxnSpPr/>
            <p:nvPr/>
          </p:nvCxnSpPr>
          <p:spPr>
            <a:xfrm>
              <a:off x="4273685" y="350802"/>
              <a:ext cx="0" cy="568150"/>
            </a:xfrm>
            <a:prstGeom prst="line">
              <a:avLst/>
            </a:prstGeom>
            <a:ln>
              <a:solidFill>
                <a:srgbClr val="4D97C8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19231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5D9FA3A19F1E44A8B17F9E44869D71" ma:contentTypeVersion="4" ma:contentTypeDescription="Create a new document." ma:contentTypeScope="" ma:versionID="cf98397f769a5cdcf527d6cdd0a81116">
  <xsd:schema xmlns:xsd="http://www.w3.org/2001/XMLSchema" xmlns:xs="http://www.w3.org/2001/XMLSchema" xmlns:p="http://schemas.microsoft.com/office/2006/metadata/properties" xmlns:ns2="48144c4b-c7bb-4202-aa33-bc1a9b52dea9" targetNamespace="http://schemas.microsoft.com/office/2006/metadata/properties" ma:root="true" ma:fieldsID="fbace36d6bc33f3794858c741b2ac142" ns2:_="">
    <xsd:import namespace="48144c4b-c7bb-4202-aa33-bc1a9b52de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144c4b-c7bb-4202-aa33-bc1a9b52de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298E78-D790-458D-A4FB-A3B97FE4761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1EA9B1-A960-4AA6-B3C1-8FA287669520}">
  <ds:schemaRefs>
    <ds:schemaRef ds:uri="http://purl.org/dc/elements/1.1/"/>
    <ds:schemaRef ds:uri="http://purl.org/dc/terms/"/>
    <ds:schemaRef ds:uri="http://www.w3.org/XML/1998/namespace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48144c4b-c7bb-4202-aa33-bc1a9b52dea9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B4C6FB9-2AD0-4F3C-A784-C9DEF893E9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144c4b-c7bb-4202-aa33-bc1a9b52de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3609</Words>
  <Application>Microsoft Office PowerPoint</Application>
  <PresentationFormat>Widescreen</PresentationFormat>
  <Paragraphs>472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Aptos</vt:lpstr>
      <vt:lpstr>Arial</vt:lpstr>
      <vt:lpstr>Courier New</vt:lpstr>
      <vt:lpstr>FoundrySterling</vt:lpstr>
      <vt:lpstr>Segoe UI</vt:lpstr>
      <vt:lpstr>Segoe UI Black</vt:lpstr>
      <vt:lpstr>Segoe UI Semilight</vt:lpstr>
      <vt:lpstr>Office Theme</vt:lpstr>
      <vt:lpstr>REFERRAL GUIDE Orthopaedic Surgery</vt:lpstr>
      <vt:lpstr>REFERRAL GUIDE Orthopaedic Surgery</vt:lpstr>
      <vt:lpstr>REFERRAL GUIDE Orthopaedic Surgery</vt:lpstr>
      <vt:lpstr>REFERRAL GUIDE Orthopaedic Surgery</vt:lpstr>
      <vt:lpstr>REFERRAL GUIDE Orthopaedic Surgery</vt:lpstr>
      <vt:lpstr>REFERRAL GUIDE Orthopaedic Surgery</vt:lpstr>
      <vt:lpstr>REFERRAL GUIDE Orthopaedic Surgery</vt:lpstr>
      <vt:lpstr>REFERRAL GUIDE Orthopaedic Surgery</vt:lpstr>
      <vt:lpstr>REFERRAL GUIDE Orthopaedic Surgery</vt:lpstr>
      <vt:lpstr>REFERRAL GUIDE Orthopaedic Surgery</vt:lpstr>
      <vt:lpstr>REFERRAL GUIDE Orthopaedic Surgery</vt:lpstr>
      <vt:lpstr>REFERRAL GUIDE Orthopaedic Surgery</vt:lpstr>
      <vt:lpstr>REFERRAL GUIDE Orthopaedic Surgery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 Bieleny</dc:creator>
  <cp:lastModifiedBy>Fiona Christensen (BCH)</cp:lastModifiedBy>
  <cp:revision>25</cp:revision>
  <cp:lastPrinted>2025-01-08T22:29:54Z</cp:lastPrinted>
  <dcterms:created xsi:type="dcterms:W3CDTF">2024-05-31T04:54:13Z</dcterms:created>
  <dcterms:modified xsi:type="dcterms:W3CDTF">2025-08-14T05:30:05Z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0x010100A05D9FA3A19F1E44A8B17F9E44869D71</vt:lpwstr>
  </property>
  <property fmtid="{D5CDD505-2E9C-101B-9397-08002B2CF9AE}" pid="3" name="MediaServiceImageTags">
    <vt:lpwstr/>
  </property>
  <property fmtid="{D5CDD505-2E9C-101B-9397-08002B2CF9AE}" pid="4" name="Order">
    <vt:r8>175100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